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7" r:id="rId4"/>
    <p:sldId id="313" r:id="rId5"/>
    <p:sldId id="268" r:id="rId6"/>
    <p:sldId id="259" r:id="rId7"/>
    <p:sldId id="261" r:id="rId8"/>
    <p:sldId id="269" r:id="rId9"/>
    <p:sldId id="270" r:id="rId10"/>
    <p:sldId id="309" r:id="rId11"/>
    <p:sldId id="271" r:id="rId12"/>
    <p:sldId id="272" r:id="rId13"/>
    <p:sldId id="273" r:id="rId14"/>
    <p:sldId id="327" r:id="rId15"/>
    <p:sldId id="279" r:id="rId16"/>
    <p:sldId id="282" r:id="rId17"/>
    <p:sldId id="283" r:id="rId18"/>
    <p:sldId id="315" r:id="rId19"/>
    <p:sldId id="284" r:id="rId20"/>
    <p:sldId id="317" r:id="rId21"/>
    <p:sldId id="318" r:id="rId22"/>
    <p:sldId id="285" r:id="rId23"/>
    <p:sldId id="312" r:id="rId24"/>
    <p:sldId id="286" r:id="rId25"/>
    <p:sldId id="287" r:id="rId26"/>
    <p:sldId id="289" r:id="rId27"/>
    <p:sldId id="290" r:id="rId28"/>
    <p:sldId id="293" r:id="rId29"/>
    <p:sldId id="302" r:id="rId30"/>
    <p:sldId id="299" r:id="rId31"/>
    <p:sldId id="300" r:id="rId32"/>
    <p:sldId id="301" r:id="rId33"/>
    <p:sldId id="322" r:id="rId34"/>
    <p:sldId id="323" r:id="rId35"/>
    <p:sldId id="324" r:id="rId36"/>
    <p:sldId id="325" r:id="rId37"/>
    <p:sldId id="32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76"/>
    <a:srgbClr val="FF9900"/>
    <a:srgbClr val="000000"/>
    <a:srgbClr val="669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p:nvPr userDrawn="1"/>
        </p:nvSpPr>
        <p:spPr>
          <a:xfrm>
            <a:off x="0" y="6350202"/>
            <a:ext cx="12188825" cy="64008"/>
          </a:xfrm>
          <a:prstGeom prst="rect">
            <a:avLst/>
          </a:prstGeom>
          <a:solidFill>
            <a:srgbClr val="E4831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645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86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3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41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778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15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912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74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002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4613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00800"/>
            <a:ext cx="12192000" cy="457199"/>
          </a:xfrm>
          <a:prstGeom prst="rect">
            <a:avLst/>
          </a:prstGeom>
          <a:solidFill>
            <a:srgbClr val="669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80320" y="6421390"/>
            <a:ext cx="2011680" cy="436609"/>
          </a:xfrm>
          <a:prstGeom prst="rect">
            <a:avLst/>
          </a:prstGeom>
        </p:spPr>
      </p:pic>
      <p:sp>
        <p:nvSpPr>
          <p:cNvPr id="6" name="Rectangle 5"/>
          <p:cNvSpPr/>
          <p:nvPr userDrawn="1"/>
        </p:nvSpPr>
        <p:spPr>
          <a:xfrm>
            <a:off x="0" y="6347087"/>
            <a:ext cx="12188825" cy="64008"/>
          </a:xfrm>
          <a:prstGeom prst="rect">
            <a:avLst/>
          </a:prstGeom>
          <a:solidFill>
            <a:srgbClr val="E4831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562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MOXQo7nURs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hemingwayapp.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usiness2community.com/content-marketing/5-tips-writing-content-converts-01444479" TargetMode="External"/><Relationship Id="rId7" Type="http://schemas.openxmlformats.org/officeDocument/2006/relationships/hyperlink" Target="http://www.marcom-resources.com/uploads/How_to_Dominate_with_Marketing_Communications.pdf" TargetMode="External"/><Relationship Id="rId2" Type="http://schemas.openxmlformats.org/officeDocument/2006/relationships/hyperlink" Target="https://hbr.org/2015/12/why-no-one-is-reading-your-white-paper" TargetMode="External"/><Relationship Id="rId1" Type="http://schemas.openxmlformats.org/officeDocument/2006/relationships/slideLayout" Target="../slideLayouts/slideLayout2.xml"/><Relationship Id="rId6" Type="http://schemas.openxmlformats.org/officeDocument/2006/relationships/hyperlink" Target="http://www.copyblogger.com/get-ideas/" TargetMode="External"/><Relationship Id="rId5" Type="http://schemas.openxmlformats.org/officeDocument/2006/relationships/hyperlink" Target="http://www.nytimes.com/2001/07/16/arts/writers-writing-easy-adverbs-exclamation-points-especially-hooptedoodle.html" TargetMode="External"/><Relationship Id="rId4" Type="http://schemas.openxmlformats.org/officeDocument/2006/relationships/hyperlink" Target="http://www.artofblog.com/you-three-letter-power-wor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enchantingmarketing.com/features-and-benefits/" TargetMode="External"/><Relationship Id="rId2" Type="http://schemas.openxmlformats.org/officeDocument/2006/relationships/hyperlink" Target="http://www.openculture.com/2015/04/david-ogilvys-1982-memo-how-to-write-offers-10-pieces-of-timeless-advice.html" TargetMode="External"/><Relationship Id="rId1" Type="http://schemas.openxmlformats.org/officeDocument/2006/relationships/slideLayout" Target="../slideLayouts/slideLayout2.xml"/><Relationship Id="rId6" Type="http://schemas.openxmlformats.org/officeDocument/2006/relationships/hyperlink" Target="http://www.socialmediaexaminer.com/26-ways-to-create-engaging-content/" TargetMode="External"/><Relationship Id="rId5" Type="http://schemas.openxmlformats.org/officeDocument/2006/relationships/hyperlink" Target="https://copyhackers.com/2014/10/amazon-review-mining/" TargetMode="External"/><Relationship Id="rId4" Type="http://schemas.openxmlformats.org/officeDocument/2006/relationships/hyperlink" Target="http://www.enchantingmarketing.com/writing-for-the-web-vs-prin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Hzgzim5m7oU&amp;feature=youtu.be" TargetMode="External"/><Relationship Id="rId2" Type="http://schemas.openxmlformats.org/officeDocument/2006/relationships/hyperlink" Target="http://www.hemingwayapp.com/" TargetMode="External"/><Relationship Id="rId1" Type="http://schemas.openxmlformats.org/officeDocument/2006/relationships/slideLayout" Target="../slideLayouts/slideLayout2.xml"/><Relationship Id="rId4" Type="http://schemas.openxmlformats.org/officeDocument/2006/relationships/hyperlink" Target="https://www.youtube.com/watch?v=MOXQo7nURs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opyblogger.com/blog/" TargetMode="External"/><Relationship Id="rId2" Type="http://schemas.openxmlformats.org/officeDocument/2006/relationships/hyperlink" Target="http://www.business2community.com/" TargetMode="External"/><Relationship Id="rId1" Type="http://schemas.openxmlformats.org/officeDocument/2006/relationships/slideLayout" Target="../slideLayouts/slideLayout2.xml"/><Relationship Id="rId6" Type="http://schemas.openxmlformats.org/officeDocument/2006/relationships/hyperlink" Target="http://contentmarketinginstitute.com/" TargetMode="External"/><Relationship Id="rId5" Type="http://schemas.openxmlformats.org/officeDocument/2006/relationships/hyperlink" Target="http://writingcenter.unc.edu/handouts/style/" TargetMode="External"/><Relationship Id="rId4" Type="http://schemas.openxmlformats.org/officeDocument/2006/relationships/hyperlink" Target="http://www.socialmediaexaminer.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mo.com/" TargetMode="External"/><Relationship Id="rId2" Type="http://schemas.openxmlformats.org/officeDocument/2006/relationships/hyperlink" Target="https://www.americanexpress.com/us/small-business/openforum/explore/?linknav=us-openforum-global-header-logo" TargetMode="External"/><Relationship Id="rId1" Type="http://schemas.openxmlformats.org/officeDocument/2006/relationships/slideLayout" Target="../slideLayouts/slideLayout2.xml"/><Relationship Id="rId6" Type="http://schemas.openxmlformats.org/officeDocument/2006/relationships/hyperlink" Target="https://www.linkedin.com/in/lizryan?authType=name&amp;authToken=Rj-x&amp;trk=hp-feed-member-name" TargetMode="External"/><Relationship Id="rId5" Type="http://schemas.openxmlformats.org/officeDocument/2006/relationships/hyperlink" Target="http://www.innocentdrinks.co.uk/" TargetMode="External"/><Relationship Id="rId4" Type="http://schemas.openxmlformats.org/officeDocument/2006/relationships/hyperlink" Target="http://www.riverpoolsandspas.com/blo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zgzim5m7oU&amp;feature=youtu.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139"/>
            <a:ext cx="12196652" cy="34514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4426" y="4407613"/>
            <a:ext cx="2463951" cy="12123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359" y="5270644"/>
            <a:ext cx="1551282" cy="158735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709" y="4407613"/>
            <a:ext cx="2881994" cy="12123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3351" y="3775367"/>
            <a:ext cx="2845299" cy="1393909"/>
          </a:xfrm>
          <a:prstGeom prst="rect">
            <a:avLst/>
          </a:prstGeom>
        </p:spPr>
      </p:pic>
    </p:spTree>
    <p:extLst>
      <p:ext uri="{BB962C8B-B14F-4D97-AF65-F5344CB8AC3E}">
        <p14:creationId xmlns:p14="http://schemas.microsoft.com/office/powerpoint/2010/main" val="420608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61324" cy="1325563"/>
          </a:xfrm>
        </p:spPr>
        <p:txBody>
          <a:bodyPr>
            <a:normAutofit/>
          </a:bodyPr>
          <a:lstStyle/>
          <a:p>
            <a:r>
              <a:rPr lang="en-US" sz="4600" b="1" spc="-50" dirty="0">
                <a:solidFill>
                  <a:srgbClr val="C00000"/>
                </a:solidFill>
                <a:effectLst>
                  <a:outerShdw blurRad="38100" dist="38100" dir="2700000" algn="tl">
                    <a:srgbClr val="000000">
                      <a:alpha val="43137"/>
                    </a:srgbClr>
                  </a:outerShdw>
                </a:effectLst>
              </a:rPr>
              <a:t>Gathering intelligence on your target market</a:t>
            </a:r>
            <a:endParaRPr lang="en-US" sz="4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690688"/>
            <a:ext cx="10668857" cy="4486275"/>
          </a:xfrm>
        </p:spPr>
        <p:txBody>
          <a:bodyPr>
            <a:normAutofit/>
          </a:bodyPr>
          <a:lstStyle/>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Ask them. Get feedback.</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Read online reviews.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Monitor social media.</a:t>
            </a:r>
          </a:p>
          <a:p>
            <a:pPr marL="9144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What can you provide that they don’t know to ask for?</a:t>
            </a:r>
          </a:p>
          <a:p>
            <a:pPr marL="9144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How do </a:t>
            </a:r>
            <a:r>
              <a:rPr lang="en-US" sz="3500" b="1" i="1" dirty="0">
                <a:solidFill>
                  <a:srgbClr val="002060"/>
                </a:solidFill>
                <a:effectLst>
                  <a:outerShdw blurRad="38100" dist="38100" dir="2700000" algn="tl">
                    <a:srgbClr val="000000">
                      <a:alpha val="43137"/>
                    </a:srgbClr>
                  </a:outerShdw>
                </a:effectLst>
              </a:rPr>
              <a:t>you</a:t>
            </a:r>
            <a:r>
              <a:rPr lang="en-US" sz="3500" b="1" dirty="0">
                <a:solidFill>
                  <a:srgbClr val="002060"/>
                </a:solidFill>
                <a:effectLst>
                  <a:outerShdw blurRad="38100" dist="38100" dir="2700000" algn="tl">
                    <a:srgbClr val="000000">
                      <a:alpha val="43137"/>
                    </a:srgbClr>
                  </a:outerShdw>
                </a:effectLst>
              </a:rPr>
              <a:t> gather intelligence?</a:t>
            </a:r>
            <a:endParaRPr lang="en-US" sz="3500" b="1" dirty="0">
              <a:solidFill>
                <a:srgbClr val="002060"/>
              </a:solidFill>
            </a:endParaRPr>
          </a:p>
          <a:p>
            <a:pPr marL="91440" lvl="0" indent="-274320">
              <a:spcBef>
                <a:spcPts val="1200"/>
              </a:spcBef>
              <a:spcAft>
                <a:spcPts val="200"/>
              </a:spcAft>
              <a:buClr>
                <a:srgbClr val="D37811"/>
              </a:buClr>
              <a:buSzPct val="100000"/>
            </a:pPr>
            <a:endParaRPr lang="en-US" sz="3500" b="1" dirty="0">
              <a:solidFill>
                <a:srgbClr val="002060"/>
              </a:solidFill>
            </a:endParaRPr>
          </a:p>
          <a:p>
            <a:pPr marL="91440" lvl="0" indent="-274320">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a:off x="982980" y="1405890"/>
            <a:ext cx="10219653" cy="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89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Decide how you’re going to reach them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638034" cy="4648467"/>
          </a:xfrm>
        </p:spPr>
        <p:txBody>
          <a:bodyPr>
            <a:normAutofit fontScale="92500" lnSpcReduction="10000"/>
          </a:bodyPr>
          <a:lstStyle/>
          <a:p>
            <a:pPr marL="0" lvl="0" indent="0">
              <a:spcBef>
                <a:spcPts val="1200"/>
              </a:spcBef>
              <a:spcAft>
                <a:spcPts val="200"/>
              </a:spcAft>
              <a:buClr>
                <a:srgbClr val="D37811"/>
              </a:buClr>
              <a:buSzPct val="100000"/>
              <a:buNone/>
            </a:pPr>
            <a:r>
              <a:rPr lang="en-US" sz="3500" b="1" dirty="0">
                <a:solidFill>
                  <a:srgbClr val="002060"/>
                </a:solidFill>
                <a:effectLst>
                  <a:outerShdw blurRad="38100" dist="38100" dir="2700000" algn="tl">
                    <a:srgbClr val="000000">
                      <a:alpha val="43137"/>
                    </a:srgbClr>
                  </a:outerShdw>
                </a:effectLst>
              </a:rPr>
              <a:t>What media do they use? </a:t>
            </a:r>
          </a:p>
          <a:p>
            <a:pPr marL="0" lvl="0" indent="0">
              <a:spcBef>
                <a:spcPts val="1200"/>
              </a:spcBef>
              <a:spcAft>
                <a:spcPts val="200"/>
              </a:spcAft>
              <a:buClr>
                <a:srgbClr val="D37811"/>
              </a:buClr>
              <a:buSzPct val="100000"/>
              <a:buNone/>
            </a:pPr>
            <a:r>
              <a:rPr lang="en-US" sz="3500" b="1" dirty="0">
                <a:solidFill>
                  <a:srgbClr val="002060"/>
                </a:solidFill>
                <a:effectLst>
                  <a:outerShdw blurRad="38100" dist="38100" dir="2700000" algn="tl">
                    <a:srgbClr val="000000">
                      <a:alpha val="43137"/>
                    </a:srgbClr>
                  </a:outerShdw>
                </a:effectLst>
              </a:rPr>
              <a:t>To make this manageable, think in terms of categories</a:t>
            </a:r>
          </a:p>
          <a:p>
            <a:pPr marL="91440" lvl="0" indent="-274320">
              <a:spcBef>
                <a:spcPts val="1200"/>
              </a:spcBef>
              <a:spcAft>
                <a:spcPts val="200"/>
              </a:spcAft>
              <a:buClr>
                <a:srgbClr val="D37811"/>
              </a:buClr>
              <a:buSzPct val="100000"/>
            </a:pPr>
            <a:r>
              <a:rPr lang="en-US" b="1" u="sng" dirty="0">
                <a:solidFill>
                  <a:srgbClr val="002060"/>
                </a:solidFill>
                <a:effectLst>
                  <a:outerShdw blurRad="38100" dist="38100" dir="2700000" algn="tl">
                    <a:srgbClr val="000000">
                      <a:alpha val="43137"/>
                    </a:srgbClr>
                  </a:outerShdw>
                </a:effectLst>
              </a:rPr>
              <a:t>Direct</a:t>
            </a:r>
            <a:r>
              <a:rPr lang="en-US" b="1" dirty="0">
                <a:solidFill>
                  <a:srgbClr val="002060"/>
                </a:solidFill>
                <a:effectLst>
                  <a:outerShdw blurRad="38100" dist="38100" dir="2700000" algn="tl">
                    <a:srgbClr val="000000">
                      <a:alpha val="43137"/>
                    </a:srgbClr>
                  </a:outerShdw>
                </a:effectLst>
              </a:rPr>
              <a:t> – when you have a way to make personal contact</a:t>
            </a:r>
          </a:p>
          <a:p>
            <a:pPr marL="91440" lvl="0" indent="-274320">
              <a:spcBef>
                <a:spcPts val="1200"/>
              </a:spcBef>
              <a:spcAft>
                <a:spcPts val="200"/>
              </a:spcAft>
              <a:buClr>
                <a:srgbClr val="D37811"/>
              </a:buClr>
              <a:buSzPct val="100000"/>
            </a:pPr>
            <a:r>
              <a:rPr lang="en-US" b="1" u="sng" dirty="0">
                <a:solidFill>
                  <a:srgbClr val="002060"/>
                </a:solidFill>
                <a:effectLst>
                  <a:outerShdw blurRad="38100" dist="38100" dir="2700000" algn="tl">
                    <a:srgbClr val="000000">
                      <a:alpha val="43137"/>
                    </a:srgbClr>
                  </a:outerShdw>
                </a:effectLst>
              </a:rPr>
              <a:t>Linked</a:t>
            </a:r>
            <a:r>
              <a:rPr lang="en-US" b="1" dirty="0">
                <a:solidFill>
                  <a:srgbClr val="002060"/>
                </a:solidFill>
                <a:effectLst>
                  <a:outerShdw blurRad="38100" dist="38100" dir="2700000" algn="tl">
                    <a:srgbClr val="000000">
                      <a:alpha val="43137"/>
                    </a:srgbClr>
                  </a:outerShdw>
                </a:effectLst>
              </a:rPr>
              <a:t> – networked contact: social media, blogs, articles, etc.</a:t>
            </a:r>
          </a:p>
          <a:p>
            <a:pPr marL="91440" lvl="0" indent="-274320">
              <a:spcBef>
                <a:spcPts val="1200"/>
              </a:spcBef>
              <a:spcAft>
                <a:spcPts val="200"/>
              </a:spcAft>
              <a:buClr>
                <a:srgbClr val="D37811"/>
              </a:buClr>
              <a:buSzPct val="100000"/>
            </a:pPr>
            <a:r>
              <a:rPr lang="en-US" b="1" u="sng" dirty="0">
                <a:solidFill>
                  <a:srgbClr val="002060"/>
                </a:solidFill>
                <a:effectLst>
                  <a:outerShdw blurRad="38100" dist="38100" dir="2700000" algn="tl">
                    <a:srgbClr val="000000">
                      <a:alpha val="43137"/>
                    </a:srgbClr>
                  </a:outerShdw>
                </a:effectLst>
              </a:rPr>
              <a:t>Digital Media</a:t>
            </a:r>
            <a:r>
              <a:rPr lang="en-US" b="1" dirty="0">
                <a:solidFill>
                  <a:srgbClr val="002060"/>
                </a:solidFill>
                <a:effectLst>
                  <a:outerShdw blurRad="38100" dist="38100" dir="2700000" algn="tl">
                    <a:srgbClr val="000000">
                      <a:alpha val="43137"/>
                    </a:srgbClr>
                  </a:outerShdw>
                </a:effectLst>
              </a:rPr>
              <a:t> – online ads, websites, microsites, directories, etc.</a:t>
            </a:r>
          </a:p>
          <a:p>
            <a:pPr marL="91440" lvl="0" indent="-274320">
              <a:spcBef>
                <a:spcPts val="1200"/>
              </a:spcBef>
              <a:spcAft>
                <a:spcPts val="200"/>
              </a:spcAft>
              <a:buClr>
                <a:srgbClr val="D37811"/>
              </a:buClr>
              <a:buSzPct val="100000"/>
            </a:pPr>
            <a:r>
              <a:rPr lang="en-US" b="1" u="sng" dirty="0">
                <a:solidFill>
                  <a:srgbClr val="002060"/>
                </a:solidFill>
                <a:effectLst>
                  <a:outerShdw blurRad="38100" dist="38100" dir="2700000" algn="tl">
                    <a:srgbClr val="000000">
                      <a:alpha val="43137"/>
                    </a:srgbClr>
                  </a:outerShdw>
                </a:effectLst>
              </a:rPr>
              <a:t>Mass Media</a:t>
            </a:r>
            <a:r>
              <a:rPr lang="en-US" b="1" dirty="0">
                <a:solidFill>
                  <a:srgbClr val="002060"/>
                </a:solidFill>
                <a:effectLst>
                  <a:outerShdw blurRad="38100" dist="38100" dir="2700000" algn="tl">
                    <a:srgbClr val="000000">
                      <a:alpha val="43137"/>
                    </a:srgbClr>
                  </a:outerShdw>
                </a:effectLst>
              </a:rPr>
              <a:t> – </a:t>
            </a:r>
            <a:r>
              <a:rPr lang="en-US" b="1" i="1" dirty="0">
                <a:solidFill>
                  <a:srgbClr val="C00000"/>
                </a:solidFill>
                <a:effectLst>
                  <a:outerShdw blurRad="38100" dist="38100" dir="2700000" algn="tl">
                    <a:srgbClr val="000000">
                      <a:alpha val="43137"/>
                    </a:srgbClr>
                  </a:outerShdw>
                </a:effectLst>
              </a:rPr>
              <a:t>publicity</a:t>
            </a:r>
            <a:r>
              <a:rPr lang="en-US" b="1" dirty="0">
                <a:solidFill>
                  <a:srgbClr val="002060"/>
                </a:solidFill>
                <a:effectLst>
                  <a:outerShdw blurRad="38100" dist="38100" dir="2700000" algn="tl">
                    <a:srgbClr val="000000">
                      <a:alpha val="43137"/>
                    </a:srgbClr>
                  </a:outerShdw>
                </a:effectLst>
              </a:rPr>
              <a:t>, advertising, sales literature</a:t>
            </a:r>
          </a:p>
          <a:p>
            <a:pPr marL="0" lvl="0" indent="0">
              <a:spcBef>
                <a:spcPts val="1200"/>
              </a:spcBef>
              <a:spcAft>
                <a:spcPts val="200"/>
              </a:spcAft>
              <a:buClr>
                <a:srgbClr val="D37811"/>
              </a:buClr>
              <a:buSzPct val="100000"/>
              <a:buNone/>
            </a:pPr>
            <a:endParaRPr lang="en-US" sz="1000" b="1" dirty="0">
              <a:solidFill>
                <a:srgbClr val="002060"/>
              </a:solidFill>
              <a:effectLst>
                <a:outerShdw blurRad="38100" dist="38100" dir="2700000" algn="tl">
                  <a:srgbClr val="000000">
                    <a:alpha val="43137"/>
                  </a:srgbClr>
                </a:outerShdw>
              </a:effectLst>
            </a:endParaRPr>
          </a:p>
          <a:p>
            <a:pPr marL="0" lvl="0" indent="0">
              <a:spcBef>
                <a:spcPts val="1200"/>
              </a:spcBef>
              <a:spcAft>
                <a:spcPts val="200"/>
              </a:spcAft>
              <a:buClr>
                <a:srgbClr val="D37811"/>
              </a:buClr>
              <a:buSzPct val="100000"/>
              <a:buNone/>
            </a:pPr>
            <a:r>
              <a:rPr lang="en-US" sz="3500" b="1" dirty="0">
                <a:solidFill>
                  <a:srgbClr val="002060"/>
                </a:solidFill>
                <a:effectLst>
                  <a:outerShdw blurRad="38100" dist="38100" dir="2700000" algn="tl">
                    <a:srgbClr val="000000">
                      <a:alpha val="43137"/>
                    </a:srgbClr>
                  </a:outerShdw>
                </a:effectLst>
              </a:rPr>
              <a:t>Choose only the very best fits. Don’t try to do too much.</a:t>
            </a:r>
          </a:p>
          <a:p>
            <a:pPr marL="0" lvl="0" indent="0">
              <a:spcBef>
                <a:spcPts val="1200"/>
              </a:spcBef>
              <a:spcAft>
                <a:spcPts val="200"/>
              </a:spcAft>
              <a:buClr>
                <a:srgbClr val="D37811"/>
              </a:buClr>
              <a:buSzPct val="100000"/>
              <a:buNone/>
            </a:pPr>
            <a:r>
              <a:rPr lang="en-US" sz="3500" b="1" dirty="0">
                <a:solidFill>
                  <a:srgbClr val="002060"/>
                </a:solidFill>
                <a:effectLst>
                  <a:outerShdw blurRad="38100" dist="38100" dir="2700000" algn="tl">
                    <a:srgbClr val="000000">
                      <a:alpha val="43137"/>
                    </a:srgbClr>
                  </a:outerShdw>
                </a:effectLst>
              </a:rPr>
              <a:t>You can always expand later.</a:t>
            </a:r>
          </a:p>
          <a:p>
            <a:pPr marL="0" indent="0">
              <a:buNone/>
            </a:pPr>
            <a:endParaRPr lang="en-US" dirty="0"/>
          </a:p>
        </p:txBody>
      </p:sp>
      <p:cxnSp>
        <p:nvCxnSpPr>
          <p:cNvPr id="5" name="Straight Connector 4"/>
          <p:cNvCxnSpPr/>
          <p:nvPr/>
        </p:nvCxnSpPr>
        <p:spPr>
          <a:xfrm flipV="1">
            <a:off x="1005840" y="1446001"/>
            <a:ext cx="10115550" cy="56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9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effectLst>
                  <a:outerShdw blurRad="38100" dist="38100" dir="2700000" algn="tl">
                    <a:srgbClr val="000000">
                      <a:alpha val="43137"/>
                    </a:srgbClr>
                  </a:outerShdw>
                </a:effectLst>
              </a:rPr>
              <a:t>Prepare a content calendar</a:t>
            </a:r>
          </a:p>
        </p:txBody>
      </p:sp>
      <p:sp>
        <p:nvSpPr>
          <p:cNvPr id="3" name="Content Placeholder 2"/>
          <p:cNvSpPr>
            <a:spLocks noGrp="1"/>
          </p:cNvSpPr>
          <p:nvPr>
            <p:ph idx="1"/>
          </p:nvPr>
        </p:nvSpPr>
        <p:spPr>
          <a:xfrm>
            <a:off x="838200" y="1690688"/>
            <a:ext cx="10515600" cy="4486275"/>
          </a:xfrm>
        </p:spPr>
        <p:txBody>
          <a:bodyPr>
            <a:normAutofit/>
          </a:bodyPr>
          <a:lstStyle/>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Use your target audience knowledge for subject ideas</a:t>
            </a:r>
          </a:p>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Decide on frequency of posting, and where</a:t>
            </a:r>
          </a:p>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Make it something you can live with</a:t>
            </a:r>
          </a:p>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Quality beats quantity</a:t>
            </a: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1005840" y="1446001"/>
            <a:ext cx="10115550" cy="56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70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effectLst>
                  <a:outerShdw blurRad="38100" dist="38100" dir="2700000" algn="tl">
                    <a:srgbClr val="000000">
                      <a:alpha val="43137"/>
                    </a:srgbClr>
                  </a:outerShdw>
                </a:effectLst>
              </a:rPr>
              <a:t>Decide how you will measure results</a:t>
            </a:r>
          </a:p>
        </p:txBody>
      </p:sp>
      <p:sp>
        <p:nvSpPr>
          <p:cNvPr id="3" name="Content Placeholder 2"/>
          <p:cNvSpPr>
            <a:spLocks noGrp="1"/>
          </p:cNvSpPr>
          <p:nvPr>
            <p:ph idx="1"/>
          </p:nvPr>
        </p:nvSpPr>
        <p:spPr>
          <a:xfrm>
            <a:off x="838200" y="1690688"/>
            <a:ext cx="10515600" cy="4486275"/>
          </a:xfrm>
        </p:spPr>
        <p:txBody>
          <a:bodyPr>
            <a:normAutofit/>
          </a:bodyPr>
          <a:lstStyle/>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Measure only the desired results you identified earlier</a:t>
            </a:r>
          </a:p>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Pick a reasonable frequency…monthly is good</a:t>
            </a:r>
          </a:p>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Don’t bother with stuff you can’t take action on</a:t>
            </a:r>
          </a:p>
          <a:p>
            <a:pPr>
              <a:spcBef>
                <a:spcPts val="1200"/>
              </a:spcBef>
              <a:spcAft>
                <a:spcPts val="200"/>
              </a:spcAft>
              <a:buClr>
                <a:srgbClr val="D37811"/>
              </a:buClr>
              <a:buSzPct val="100000"/>
            </a:pPr>
            <a:endParaRPr lang="en-US" sz="35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1005840" y="1446001"/>
            <a:ext cx="10115550" cy="56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91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522"/>
            <a:ext cx="10515600" cy="1325563"/>
          </a:xfrm>
        </p:spPr>
        <p:txBody>
          <a:bodyPr>
            <a:normAutofit/>
          </a:bodyPr>
          <a:lstStyle/>
          <a:p>
            <a:pPr algn="ctr"/>
            <a:r>
              <a:rPr lang="en-US" sz="4800" b="1" dirty="0">
                <a:solidFill>
                  <a:srgbClr val="C00000"/>
                </a:solidFill>
                <a:effectLst>
                  <a:outerShdw blurRad="38100" dist="38100" dir="2700000" algn="tl">
                    <a:srgbClr val="000000">
                      <a:alpha val="43137"/>
                    </a:srgbClr>
                  </a:outerShdw>
                </a:effectLst>
              </a:rPr>
              <a:t>Creating Content that Engages</a:t>
            </a:r>
          </a:p>
        </p:txBody>
      </p:sp>
    </p:spTree>
    <p:extLst>
      <p:ext uri="{BB962C8B-B14F-4D97-AF65-F5344CB8AC3E}">
        <p14:creationId xmlns:p14="http://schemas.microsoft.com/office/powerpoint/2010/main" val="76630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7820"/>
            <a:ext cx="10515600" cy="934950"/>
          </a:xfrm>
        </p:spPr>
        <p:txBody>
          <a:bodyPr>
            <a:normAutofit/>
          </a:bodyPr>
          <a:lstStyle/>
          <a:p>
            <a:r>
              <a:rPr lang="en-US" b="1" dirty="0">
                <a:solidFill>
                  <a:srgbClr val="C00000"/>
                </a:solidFill>
                <a:effectLst>
                  <a:outerShdw blurRad="38100" dist="38100" dir="2700000" algn="tl">
                    <a:srgbClr val="000000">
                      <a:alpha val="43137"/>
                    </a:srgbClr>
                  </a:outerShdw>
                </a:effectLst>
              </a:rPr>
              <a:t>Some General Guidelines</a:t>
            </a:r>
          </a:p>
        </p:txBody>
      </p:sp>
      <p:sp>
        <p:nvSpPr>
          <p:cNvPr id="3" name="Content Placeholder 2"/>
          <p:cNvSpPr>
            <a:spLocks noGrp="1"/>
          </p:cNvSpPr>
          <p:nvPr>
            <p:ph idx="1"/>
          </p:nvPr>
        </p:nvSpPr>
        <p:spPr>
          <a:xfrm>
            <a:off x="838200" y="1690688"/>
            <a:ext cx="10515600" cy="4486275"/>
          </a:xfrm>
        </p:spPr>
        <p:txBody>
          <a:bodyPr>
            <a:normAutofit lnSpcReduction="10000"/>
          </a:bodyPr>
          <a:lstStyle/>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Stay true to your objectives</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Write for the audience (because now you know all about what they want)</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Write what’s appropriate for the medium</a:t>
            </a:r>
          </a:p>
          <a:p>
            <a:pPr lvl="1">
              <a:spcBef>
                <a:spcPts val="1200"/>
              </a:spcBef>
              <a:spcAft>
                <a:spcPts val="200"/>
              </a:spcAft>
              <a:buClr>
                <a:srgbClr val="D37811"/>
              </a:buClr>
              <a:buSzPct val="100000"/>
              <a:buFont typeface="Wingdings" panose="05000000000000000000" pitchFamily="2" charset="2"/>
              <a:buChar char="§"/>
            </a:pPr>
            <a:r>
              <a:rPr lang="en-US" sz="3000" b="1" dirty="0">
                <a:solidFill>
                  <a:srgbClr val="002060"/>
                </a:solidFill>
                <a:effectLst>
                  <a:outerShdw blurRad="38100" dist="38100" dir="2700000" algn="tl">
                    <a:srgbClr val="000000">
                      <a:alpha val="43137"/>
                    </a:srgbClr>
                  </a:outerShdw>
                </a:effectLst>
              </a:rPr>
              <a:t>Sales copy in selling media only</a:t>
            </a:r>
          </a:p>
          <a:p>
            <a:pPr lvl="1">
              <a:spcBef>
                <a:spcPts val="1200"/>
              </a:spcBef>
              <a:spcAft>
                <a:spcPts val="200"/>
              </a:spcAft>
              <a:buClr>
                <a:srgbClr val="D37811"/>
              </a:buClr>
              <a:buSzPct val="100000"/>
              <a:buFont typeface="Wingdings" panose="05000000000000000000" pitchFamily="2" charset="2"/>
              <a:buChar char="§"/>
            </a:pPr>
            <a:r>
              <a:rPr lang="en-US" sz="3000" b="1" dirty="0">
                <a:solidFill>
                  <a:srgbClr val="002060"/>
                </a:solidFill>
                <a:effectLst>
                  <a:outerShdw blurRad="38100" dist="38100" dir="2700000" algn="tl">
                    <a:srgbClr val="000000">
                      <a:alpha val="43137"/>
                    </a:srgbClr>
                  </a:outerShdw>
                </a:effectLst>
              </a:rPr>
              <a:t>Newsletters should have news…useful information</a:t>
            </a:r>
          </a:p>
          <a:p>
            <a:pPr lvl="1">
              <a:spcBef>
                <a:spcPts val="1200"/>
              </a:spcBef>
              <a:spcAft>
                <a:spcPts val="200"/>
              </a:spcAft>
              <a:buClr>
                <a:srgbClr val="D37811"/>
              </a:buClr>
              <a:buSzPct val="100000"/>
              <a:buFont typeface="Wingdings" panose="05000000000000000000" pitchFamily="2" charset="2"/>
              <a:buChar char="§"/>
            </a:pPr>
            <a:r>
              <a:rPr lang="en-US" sz="3000" b="1" dirty="0">
                <a:solidFill>
                  <a:srgbClr val="002060"/>
                </a:solidFill>
                <a:effectLst>
                  <a:outerShdw blurRad="38100" dist="38100" dir="2700000" algn="tl">
                    <a:srgbClr val="000000">
                      <a:alpha val="43137"/>
                    </a:srgbClr>
                  </a:outerShdw>
                </a:effectLst>
              </a:rPr>
              <a:t>Social media and blog posts should be interesting/entertaining/useful/inspiring</a:t>
            </a:r>
            <a:endParaRPr lang="en-US" sz="30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965771" y="1446002"/>
            <a:ext cx="10155619" cy="1292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6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7820"/>
            <a:ext cx="10515600" cy="934950"/>
          </a:xfrm>
        </p:spPr>
        <p:txBody>
          <a:bodyPr>
            <a:normAutofit/>
          </a:bodyPr>
          <a:lstStyle/>
          <a:p>
            <a:r>
              <a:rPr lang="en-US" b="1" dirty="0">
                <a:solidFill>
                  <a:srgbClr val="C00000"/>
                </a:solidFill>
                <a:effectLst>
                  <a:outerShdw blurRad="38100" dist="38100" dir="2700000" algn="tl">
                    <a:srgbClr val="000000">
                      <a:alpha val="43137"/>
                    </a:srgbClr>
                  </a:outerShdw>
                </a:effectLst>
              </a:rPr>
              <a:t>More General Guidelines</a:t>
            </a:r>
          </a:p>
        </p:txBody>
      </p:sp>
      <p:sp>
        <p:nvSpPr>
          <p:cNvPr id="3" name="Content Placeholder 2"/>
          <p:cNvSpPr>
            <a:spLocks noGrp="1"/>
          </p:cNvSpPr>
          <p:nvPr>
            <p:ph idx="1"/>
          </p:nvPr>
        </p:nvSpPr>
        <p:spPr>
          <a:xfrm>
            <a:off x="838200" y="1690688"/>
            <a:ext cx="9579796" cy="4486275"/>
          </a:xfrm>
        </p:spPr>
        <p:txBody>
          <a:bodyPr>
            <a:normAutofit/>
          </a:bodyPr>
          <a:lstStyle/>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Your audience is changing and evolving. Stay current with them</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Give it some personality…you are unique</a:t>
            </a:r>
          </a:p>
          <a:p>
            <a:pPr lvl="1">
              <a:spcBef>
                <a:spcPts val="1200"/>
              </a:spcBef>
              <a:spcAft>
                <a:spcPts val="200"/>
              </a:spcAft>
              <a:buClr>
                <a:srgbClr val="D37811"/>
              </a:buClr>
              <a:buSzPct val="100000"/>
            </a:pPr>
            <a:endParaRPr lang="en-US" sz="30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965771" y="1446002"/>
            <a:ext cx="10155619" cy="1292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5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7820"/>
            <a:ext cx="10515600" cy="934950"/>
          </a:xfrm>
        </p:spPr>
        <p:txBody>
          <a:bodyPr>
            <a:normAutofit/>
          </a:bodyPr>
          <a:lstStyle/>
          <a:p>
            <a:r>
              <a:rPr lang="en-US" b="1" dirty="0">
                <a:solidFill>
                  <a:srgbClr val="C00000"/>
                </a:solidFill>
                <a:effectLst>
                  <a:outerShdw blurRad="38100" dist="38100" dir="2700000" algn="tl">
                    <a:srgbClr val="000000">
                      <a:alpha val="43137"/>
                    </a:srgbClr>
                  </a:outerShdw>
                </a:effectLst>
              </a:rPr>
              <a:t>What to Write About – Content Ideas</a:t>
            </a:r>
          </a:p>
        </p:txBody>
      </p:sp>
      <p:sp>
        <p:nvSpPr>
          <p:cNvPr id="3" name="Content Placeholder 2"/>
          <p:cNvSpPr>
            <a:spLocks noGrp="1"/>
          </p:cNvSpPr>
          <p:nvPr>
            <p:ph idx="1"/>
          </p:nvPr>
        </p:nvSpPr>
        <p:spPr>
          <a:xfrm>
            <a:off x="838200" y="1690688"/>
            <a:ext cx="10515600" cy="4486275"/>
          </a:xfrm>
        </p:spPr>
        <p:txBody>
          <a:bodyPr>
            <a:normAutofit/>
          </a:bodyPr>
          <a:lstStyle/>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Benefits, not features</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Stuff you know, and they don’t…news, trends, events, helpful hints</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Teach something…how-</a:t>
            </a:r>
            <a:r>
              <a:rPr lang="en-US" sz="3600" b="1" dirty="0" err="1">
                <a:solidFill>
                  <a:srgbClr val="002060"/>
                </a:solidFill>
                <a:effectLst>
                  <a:outerShdw blurRad="38100" dist="38100" dir="2700000" algn="tl">
                    <a:srgbClr val="000000">
                      <a:alpha val="43137"/>
                    </a:srgbClr>
                  </a:outerShdw>
                </a:effectLst>
              </a:rPr>
              <a:t>to’s</a:t>
            </a:r>
            <a:endParaRPr lang="en-US" sz="3600" b="1" dirty="0">
              <a:solidFill>
                <a:srgbClr val="002060"/>
              </a:solidFill>
              <a:effectLst>
                <a:outerShdw blurRad="38100" dist="38100" dir="2700000" algn="tl">
                  <a:srgbClr val="000000">
                    <a:alpha val="43137"/>
                  </a:srgbClr>
                </a:outerShdw>
              </a:effectLst>
            </a:endParaRP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Solve a common problem</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Mine your responses and feedback for more ideas</a:t>
            </a:r>
          </a:p>
          <a:p>
            <a:pPr lvl="1">
              <a:spcBef>
                <a:spcPts val="1200"/>
              </a:spcBef>
              <a:spcAft>
                <a:spcPts val="200"/>
              </a:spcAft>
              <a:buClr>
                <a:srgbClr val="D37811"/>
              </a:buClr>
              <a:buSzPct val="100000"/>
            </a:pPr>
            <a:endParaRPr lang="en-US" sz="30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965771" y="1446002"/>
            <a:ext cx="10155619" cy="1292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93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King &amp; Prince Seafood on LinkedIn</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955497" y="1448656"/>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955497" y="1536836"/>
            <a:ext cx="6859038" cy="2243206"/>
          </a:xfrm>
          <a:prstGeom prst="rect">
            <a:avLst/>
          </a:prstGeom>
        </p:spPr>
      </p:pic>
      <p:pic>
        <p:nvPicPr>
          <p:cNvPr id="14" name="Picture 13"/>
          <p:cNvPicPr>
            <a:picLocks noChangeAspect="1"/>
          </p:cNvPicPr>
          <p:nvPr/>
        </p:nvPicPr>
        <p:blipFill>
          <a:blip r:embed="rId3"/>
          <a:stretch>
            <a:fillRect/>
          </a:stretch>
        </p:blipFill>
        <p:spPr>
          <a:xfrm>
            <a:off x="6781373" y="3865268"/>
            <a:ext cx="6859038" cy="2465396"/>
          </a:xfrm>
          <a:prstGeom prst="rect">
            <a:avLst/>
          </a:prstGeom>
        </p:spPr>
      </p:pic>
      <p:pic>
        <p:nvPicPr>
          <p:cNvPr id="15" name="Picture 14"/>
          <p:cNvPicPr>
            <a:picLocks noChangeAspect="1"/>
          </p:cNvPicPr>
          <p:nvPr/>
        </p:nvPicPr>
        <p:blipFill>
          <a:blip r:embed="rId4"/>
          <a:stretch>
            <a:fillRect/>
          </a:stretch>
        </p:blipFill>
        <p:spPr>
          <a:xfrm>
            <a:off x="955497" y="4025062"/>
            <a:ext cx="6859038" cy="2145808"/>
          </a:xfrm>
          <a:prstGeom prst="rect">
            <a:avLst/>
          </a:prstGeom>
        </p:spPr>
      </p:pic>
    </p:spTree>
    <p:extLst>
      <p:ext uri="{BB962C8B-B14F-4D97-AF65-F5344CB8AC3E}">
        <p14:creationId xmlns:p14="http://schemas.microsoft.com/office/powerpoint/2010/main" val="157387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7820"/>
            <a:ext cx="10515600" cy="934950"/>
          </a:xfrm>
        </p:spPr>
        <p:txBody>
          <a:bodyPr>
            <a:normAutofit/>
          </a:bodyPr>
          <a:lstStyle/>
          <a:p>
            <a:r>
              <a:rPr lang="en-US" b="1" dirty="0">
                <a:solidFill>
                  <a:srgbClr val="C00000"/>
                </a:solidFill>
                <a:effectLst>
                  <a:outerShdw blurRad="38100" dist="38100" dir="2700000" algn="tl">
                    <a:srgbClr val="000000">
                      <a:alpha val="43137"/>
                    </a:srgbClr>
                  </a:outerShdw>
                </a:effectLst>
              </a:rPr>
              <a:t>More Sources for Content Ideas</a:t>
            </a:r>
          </a:p>
        </p:txBody>
      </p:sp>
      <p:sp>
        <p:nvSpPr>
          <p:cNvPr id="3" name="Content Placeholder 2"/>
          <p:cNvSpPr>
            <a:spLocks noGrp="1"/>
          </p:cNvSpPr>
          <p:nvPr>
            <p:ph idx="1"/>
          </p:nvPr>
        </p:nvSpPr>
        <p:spPr>
          <a:xfrm>
            <a:off x="838200" y="1690688"/>
            <a:ext cx="10515600" cy="4486275"/>
          </a:xfrm>
        </p:spPr>
        <p:txBody>
          <a:bodyPr>
            <a:normAutofit/>
          </a:bodyPr>
          <a:lstStyle/>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Read online reviews: Yelp, Angie’s List, Facebook, Amazon, industry specific sites, etc.</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Be a curator of info from elsewhere. But give credit.</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Ask your employees for ideas</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Answer questions</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What else???</a:t>
            </a:r>
            <a:endParaRPr lang="en-US" sz="3000" b="1" dirty="0">
              <a:solidFill>
                <a:srgbClr val="002060"/>
              </a:solidFill>
              <a:effectLst>
                <a:outerShdw blurRad="38100" dist="38100" dir="2700000" algn="tl">
                  <a:srgbClr val="000000">
                    <a:alpha val="43137"/>
                  </a:srgbClr>
                </a:outerShdw>
              </a:effectLst>
            </a:endParaRPr>
          </a:p>
          <a:p>
            <a:pPr>
              <a:spcBef>
                <a:spcPts val="1200"/>
              </a:spcBef>
              <a:spcAft>
                <a:spcPts val="200"/>
              </a:spcAft>
              <a:buClr>
                <a:srgbClr val="D37811"/>
              </a:buClr>
              <a:buSzPct val="100000"/>
            </a:pPr>
            <a:endParaRPr lang="en-US" sz="35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965771" y="1446002"/>
            <a:ext cx="10155619" cy="1292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9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What </a:t>
            </a:r>
            <a:r>
              <a:rPr lang="en-US" sz="4800" b="1" i="1" spc="-50" dirty="0">
                <a:solidFill>
                  <a:srgbClr val="C00000"/>
                </a:solidFill>
                <a:effectLst>
                  <a:outerShdw blurRad="38100" dist="38100" dir="2700000" algn="tl">
                    <a:srgbClr val="000000">
                      <a:alpha val="43137"/>
                    </a:srgbClr>
                  </a:outerShdw>
                </a:effectLst>
              </a:rPr>
              <a:t>is</a:t>
            </a:r>
            <a:r>
              <a:rPr lang="en-US" sz="4800" b="1" spc="-50" dirty="0">
                <a:solidFill>
                  <a:srgbClr val="C00000"/>
                </a:solidFill>
                <a:effectLst>
                  <a:outerShdw blurRad="38100" dist="38100" dir="2700000" algn="tl">
                    <a:srgbClr val="000000">
                      <a:alpha val="43137"/>
                    </a:srgbClr>
                  </a:outerShdw>
                </a:effectLst>
              </a:rPr>
              <a:t> “engaging content”?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8214360" cy="4351338"/>
          </a:xfrm>
        </p:spPr>
        <p:txBody>
          <a:bodyPr/>
          <a:lstStyle/>
          <a:p>
            <a:pPr marL="0" lvl="0" indent="0">
              <a:lnSpc>
                <a:spcPct val="100000"/>
              </a:lnSpc>
              <a:spcBef>
                <a:spcPts val="1200"/>
              </a:spcBef>
              <a:spcAft>
                <a:spcPts val="200"/>
              </a:spcAft>
              <a:buClr>
                <a:srgbClr val="D37811"/>
              </a:buClr>
              <a:buSzPct val="100000"/>
              <a:buNone/>
            </a:pPr>
            <a:r>
              <a:rPr lang="en-US" sz="3200" b="1" dirty="0">
                <a:solidFill>
                  <a:srgbClr val="002060"/>
                </a:solidFill>
                <a:effectLst>
                  <a:outerShdw blurRad="38100" dist="38100" dir="2700000" algn="tl">
                    <a:srgbClr val="000000">
                      <a:alpha val="43137"/>
                    </a:srgbClr>
                  </a:outerShdw>
                </a:effectLst>
              </a:rPr>
              <a:t>“Engaging” is one of those words that can have different shades of meaning.</a:t>
            </a:r>
          </a:p>
          <a:p>
            <a:pPr marL="0" lvl="0" indent="0">
              <a:lnSpc>
                <a:spcPct val="100000"/>
              </a:lnSpc>
              <a:spcBef>
                <a:spcPts val="1200"/>
              </a:spcBef>
              <a:spcAft>
                <a:spcPts val="200"/>
              </a:spcAft>
              <a:buClr>
                <a:srgbClr val="D37811"/>
              </a:buClr>
              <a:buSzPct val="100000"/>
              <a:buNone/>
            </a:pPr>
            <a:r>
              <a:rPr lang="en-US" sz="3200" b="1" dirty="0">
                <a:solidFill>
                  <a:srgbClr val="002060"/>
                </a:solidFill>
                <a:effectLst>
                  <a:outerShdw blurRad="38100" dist="38100" dir="2700000" algn="tl">
                    <a:srgbClr val="000000">
                      <a:alpha val="43137"/>
                    </a:srgbClr>
                  </a:outerShdw>
                </a:effectLst>
              </a:rPr>
              <a:t>What does it mean to you?</a:t>
            </a:r>
          </a:p>
          <a:p>
            <a:pPr marL="0" indent="0">
              <a:buNone/>
            </a:pPr>
            <a:endParaRPr lang="en-US" dirty="0"/>
          </a:p>
        </p:txBody>
      </p:sp>
      <p:cxnSp>
        <p:nvCxnSpPr>
          <p:cNvPr id="6" name="Straight Connector 5"/>
          <p:cNvCxnSpPr/>
          <p:nvPr/>
        </p:nvCxnSpPr>
        <p:spPr>
          <a:xfrm flipV="1">
            <a:off x="948690" y="1454785"/>
            <a:ext cx="10161270" cy="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1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47" y="0"/>
            <a:ext cx="10006506" cy="6339155"/>
          </a:xfrm>
          <a:prstGeom prst="rect">
            <a:avLst/>
          </a:prstGeom>
        </p:spPr>
      </p:pic>
    </p:spTree>
    <p:extLst>
      <p:ext uri="{BB962C8B-B14F-4D97-AF65-F5344CB8AC3E}">
        <p14:creationId xmlns:p14="http://schemas.microsoft.com/office/powerpoint/2010/main" val="328237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962" y="0"/>
            <a:ext cx="9570077" cy="6322106"/>
          </a:xfrm>
          <a:prstGeom prst="rect">
            <a:avLst/>
          </a:prstGeom>
        </p:spPr>
      </p:pic>
    </p:spTree>
    <p:extLst>
      <p:ext uri="{BB962C8B-B14F-4D97-AF65-F5344CB8AC3E}">
        <p14:creationId xmlns:p14="http://schemas.microsoft.com/office/powerpoint/2010/main" val="184789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7820"/>
            <a:ext cx="10515600" cy="934950"/>
          </a:xfrm>
        </p:spPr>
        <p:txBody>
          <a:bodyPr>
            <a:normAutofit/>
          </a:bodyPr>
          <a:lstStyle/>
          <a:p>
            <a:r>
              <a:rPr lang="en-US" b="1" dirty="0">
                <a:solidFill>
                  <a:srgbClr val="C00000"/>
                </a:solidFill>
                <a:effectLst>
                  <a:outerShdw blurRad="38100" dist="38100" dir="2700000" algn="tl">
                    <a:srgbClr val="000000">
                      <a:alpha val="43137"/>
                    </a:srgbClr>
                  </a:outerShdw>
                </a:effectLst>
              </a:rPr>
              <a:t>How to Get Engagement</a:t>
            </a:r>
          </a:p>
        </p:txBody>
      </p:sp>
      <p:sp>
        <p:nvSpPr>
          <p:cNvPr id="3" name="Content Placeholder 2"/>
          <p:cNvSpPr>
            <a:spLocks noGrp="1"/>
          </p:cNvSpPr>
          <p:nvPr>
            <p:ph idx="1"/>
          </p:nvPr>
        </p:nvSpPr>
        <p:spPr>
          <a:xfrm>
            <a:off x="838200" y="1690688"/>
            <a:ext cx="10515600" cy="4486275"/>
          </a:xfrm>
        </p:spPr>
        <p:txBody>
          <a:bodyPr>
            <a:normAutofit fontScale="92500"/>
          </a:bodyPr>
          <a:lstStyle/>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Ask for it</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Offer a reward. Who doesn’t like free stuff?</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Venture an opinion (preferably something they will agree with)</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Stories are always good…and you can ask for reactions</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Encourage sharing</a:t>
            </a:r>
          </a:p>
          <a:p>
            <a:pPr>
              <a:spcBef>
                <a:spcPts val="1200"/>
              </a:spcBef>
              <a:spcAft>
                <a:spcPts val="200"/>
              </a:spcAft>
              <a:buClr>
                <a:srgbClr val="D37811"/>
              </a:buClr>
              <a:buSzPct val="100000"/>
            </a:pPr>
            <a:r>
              <a:rPr lang="en-US" sz="3600" b="1" dirty="0">
                <a:solidFill>
                  <a:srgbClr val="002060"/>
                </a:solidFill>
                <a:effectLst>
                  <a:outerShdw blurRad="38100" dist="38100" dir="2700000" algn="tl">
                    <a:srgbClr val="000000">
                      <a:alpha val="43137"/>
                    </a:srgbClr>
                  </a:outerShdw>
                </a:effectLst>
              </a:rPr>
              <a:t>Write regularly. Obey your content calendar.</a:t>
            </a:r>
          </a:p>
          <a:p>
            <a:pPr lvl="1">
              <a:spcBef>
                <a:spcPts val="1200"/>
              </a:spcBef>
              <a:spcAft>
                <a:spcPts val="200"/>
              </a:spcAft>
              <a:buClr>
                <a:srgbClr val="D37811"/>
              </a:buClr>
              <a:buSzPct val="100000"/>
            </a:pPr>
            <a:endParaRPr lang="en-US" sz="30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flipV="1">
            <a:off x="965771" y="1446002"/>
            <a:ext cx="10155619" cy="1292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14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74662"/>
            <a:ext cx="10515600" cy="5894798"/>
          </a:xfrm>
        </p:spPr>
        <p:txBody>
          <a:bodyPr>
            <a:normAutofit/>
          </a:bodyPr>
          <a:lstStyle/>
          <a:p>
            <a:pPr algn="ctr"/>
            <a:r>
              <a:rPr lang="en-US" b="1" dirty="0">
                <a:solidFill>
                  <a:srgbClr val="002060"/>
                </a:solidFill>
                <a:effectLst>
                  <a:outerShdw blurRad="38100" dist="38100" dir="2700000" algn="tl">
                    <a:srgbClr val="000000">
                      <a:alpha val="43137"/>
                    </a:srgbClr>
                  </a:outerShdw>
                </a:effectLst>
              </a:rPr>
              <a:t>OK, we have this catalog. It’s full of great ideas. It sells our products. But it’s a catalog. </a:t>
            </a: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People get catalogs all the time. They use them to line their trash cans.</a:t>
            </a: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How do we get people interested in our catalog?  </a:t>
            </a:r>
          </a:p>
        </p:txBody>
      </p:sp>
    </p:spTree>
    <p:extLst>
      <p:ext uri="{BB962C8B-B14F-4D97-AF65-F5344CB8AC3E}">
        <p14:creationId xmlns:p14="http://schemas.microsoft.com/office/powerpoint/2010/main" val="56126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4485" y="3180242"/>
            <a:ext cx="6703031" cy="898597"/>
          </a:xfrm>
        </p:spPr>
        <p:txBody>
          <a:bodyPr>
            <a:normAutofit fontScale="90000"/>
          </a:bodyPr>
          <a:lstStyle/>
          <a:p>
            <a:pPr>
              <a:lnSpc>
                <a:spcPct val="107000"/>
              </a:lnSpc>
              <a:spcBef>
                <a:spcPts val="0"/>
              </a:spcBef>
            </a:pPr>
            <a:br>
              <a:rPr lang="en-US" sz="27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br>
            <a:r>
              <a:rPr lang="en-US" sz="27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https://www.youtube.com/watch?v=MOXQo7nURs0</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599380" y="2013735"/>
            <a:ext cx="4993241" cy="830997"/>
          </a:xfrm>
          <a:prstGeom prst="rect">
            <a:avLst/>
          </a:prstGeom>
          <a:noFill/>
        </p:spPr>
        <p:txBody>
          <a:bodyPr wrap="square" rtlCol="0">
            <a:spAutoFit/>
          </a:bodyPr>
          <a:lstStyle/>
          <a:p>
            <a:r>
              <a:rPr lang="en-US" sz="4800" b="1" dirty="0">
                <a:solidFill>
                  <a:srgbClr val="C00000"/>
                </a:solidFill>
                <a:effectLst>
                  <a:outerShdw blurRad="38100" dist="38100" dir="2700000" algn="tl">
                    <a:srgbClr val="000000">
                      <a:alpha val="43137"/>
                    </a:srgbClr>
                  </a:outerShdw>
                </a:effectLst>
                <a:ea typeface="+mj-ea"/>
                <a:cs typeface="+mj-cs"/>
              </a:rPr>
              <a:t>IKEA Catalog Video</a:t>
            </a:r>
            <a:endParaRPr lang="en-US" dirty="0"/>
          </a:p>
        </p:txBody>
      </p:sp>
    </p:spTree>
    <p:extLst>
      <p:ext uri="{BB962C8B-B14F-4D97-AF65-F5344CB8AC3E}">
        <p14:creationId xmlns:p14="http://schemas.microsoft.com/office/powerpoint/2010/main" val="28161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18650"/>
            <a:ext cx="10515600" cy="2245492"/>
          </a:xfrm>
        </p:spPr>
        <p:txBody>
          <a:bodyPr/>
          <a:lstStyle/>
          <a:p>
            <a:pPr algn="ctr">
              <a:lnSpc>
                <a:spcPct val="70000"/>
              </a:lnSpc>
            </a:pPr>
            <a:r>
              <a:rPr lang="en-US" b="1" dirty="0">
                <a:solidFill>
                  <a:srgbClr val="C00000"/>
                </a:solidFill>
              </a:rPr>
              <a:t>                         </a:t>
            </a:r>
            <a:r>
              <a:rPr lang="en-US" sz="4000" b="1" dirty="0">
                <a:solidFill>
                  <a:srgbClr val="C00000"/>
                </a:solidFill>
                <a:effectLst>
                  <a:outerShdw blurRad="38100" dist="38100" dir="2700000" algn="tl">
                    <a:srgbClr val="000000">
                      <a:alpha val="43137"/>
                    </a:srgbClr>
                  </a:outerShdw>
                </a:effectLst>
                <a:latin typeface="Comic Sans MS" panose="030F0702030302020204" pitchFamily="66" charset="0"/>
              </a:rPr>
              <a:t>Well</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How to Write Good</a:t>
            </a:r>
            <a:endParaRPr lang="en-US" dirty="0">
              <a:effectLst>
                <a:outerShdw blurRad="38100" dist="38100" dir="2700000" algn="tl">
                  <a:srgbClr val="000000">
                    <a:alpha val="43137"/>
                  </a:srgbClr>
                </a:outerShdw>
              </a:effectLst>
            </a:endParaRPr>
          </a:p>
        </p:txBody>
      </p:sp>
      <p:cxnSp>
        <p:nvCxnSpPr>
          <p:cNvPr id="3" name="Straight Connector 2"/>
          <p:cNvCxnSpPr/>
          <p:nvPr/>
        </p:nvCxnSpPr>
        <p:spPr>
          <a:xfrm>
            <a:off x="7024056" y="2823467"/>
            <a:ext cx="1371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863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3106" y="140494"/>
            <a:ext cx="9585788" cy="6053196"/>
          </a:xfrm>
          <a:prstGeom prst="rect">
            <a:avLst/>
          </a:prstGeom>
        </p:spPr>
        <p:txBody>
          <a:bodyPr wrap="square">
            <a:spAutoFit/>
          </a:bodyPr>
          <a:lstStyle/>
          <a:p>
            <a:pPr lvl="0">
              <a:lnSpc>
                <a:spcPct val="107000"/>
              </a:lnSpc>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secret of good writing is to strip every sentence to its cleanest components. Every word that serves no function, every long word that could be a short word, every adverb that carries the same meaning that's already in the verb, every passive construction that leaves the reader unsure of who is doing what—these are the thousand and one adulterants that weaken the strength of a sentence. And they usually occur in proportion to education and rank.”</a:t>
            </a:r>
          </a:p>
          <a:p>
            <a:pPr lvl="0">
              <a:lnSpc>
                <a:spcPct val="107000"/>
              </a:lnSpc>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2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Writing Well</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By William Zinsser</a:t>
            </a:r>
          </a:p>
        </p:txBody>
      </p:sp>
    </p:spTree>
    <p:extLst>
      <p:ext uri="{BB962C8B-B14F-4D97-AF65-F5344CB8AC3E}">
        <p14:creationId xmlns:p14="http://schemas.microsoft.com/office/powerpoint/2010/main" val="20336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78833"/>
            <a:ext cx="10515600" cy="3569877"/>
          </a:xfrm>
        </p:spPr>
        <p:txBody>
          <a:bodyPr>
            <a:normAutofit/>
          </a:bodyPr>
          <a:lstStyle/>
          <a:p>
            <a:pPr algn="ctr"/>
            <a:r>
              <a:rPr lang="en-US" sz="5400" b="1" dirty="0">
                <a:solidFill>
                  <a:srgbClr val="C00000"/>
                </a:solidFill>
                <a:effectLst>
                  <a:outerShdw blurRad="38100" dist="38100" dir="2700000" algn="tl">
                    <a:srgbClr val="000000">
                      <a:alpha val="43137"/>
                    </a:srgbClr>
                  </a:outerShdw>
                </a:effectLst>
              </a:rPr>
              <a:t>A useful online tool: </a:t>
            </a:r>
            <a:br>
              <a:rPr lang="en-US" sz="5400" b="1" dirty="0">
                <a:solidFill>
                  <a:srgbClr val="C00000"/>
                </a:solidFill>
                <a:effectLst>
                  <a:outerShdw blurRad="38100" dist="38100" dir="2700000" algn="tl">
                    <a:srgbClr val="000000">
                      <a:alpha val="43137"/>
                    </a:srgbClr>
                  </a:outerShdw>
                </a:effectLst>
              </a:rPr>
            </a:br>
            <a:r>
              <a:rPr lang="en-US" sz="5400" b="1" dirty="0">
                <a:solidFill>
                  <a:srgbClr val="C00000"/>
                </a:solidFill>
                <a:effectLst>
                  <a:outerShdw blurRad="38100" dist="38100" dir="2700000" algn="tl">
                    <a:srgbClr val="000000">
                      <a:alpha val="43137"/>
                    </a:srgbClr>
                  </a:outerShdw>
                </a:effectLst>
              </a:rPr>
              <a:t>The Hemingway Editor</a:t>
            </a:r>
            <a:br>
              <a:rPr lang="en-US" sz="5400" b="1" dirty="0">
                <a:solidFill>
                  <a:srgbClr val="C00000"/>
                </a:solidFill>
                <a:effectLst>
                  <a:outerShdw blurRad="38100" dist="38100" dir="2700000" algn="tl">
                    <a:srgbClr val="000000">
                      <a:alpha val="43137"/>
                    </a:srgbClr>
                  </a:outerShdw>
                </a:effectLst>
              </a:rPr>
            </a:br>
            <a:r>
              <a:rPr lang="en-US" sz="3200" b="1" dirty="0">
                <a:solidFill>
                  <a:srgbClr val="C00000"/>
                </a:solidFill>
                <a:effectLst>
                  <a:outerShdw blurRad="38100" dist="38100" dir="2700000" algn="tl">
                    <a:srgbClr val="000000">
                      <a:alpha val="43137"/>
                    </a:srgbClr>
                  </a:outerShdw>
                </a:effectLst>
              </a:rPr>
              <a:t> </a:t>
            </a:r>
            <a:br>
              <a:rPr lang="en-US" sz="5400" b="1" dirty="0">
                <a:solidFill>
                  <a:srgbClr val="C00000"/>
                </a:solidFill>
                <a:effectLst>
                  <a:outerShdw blurRad="38100" dist="38100" dir="2700000" algn="tl">
                    <a:srgbClr val="000000">
                      <a:alpha val="43137"/>
                    </a:srgbClr>
                  </a:outerShdw>
                </a:effectLst>
              </a:rPr>
            </a:br>
            <a:r>
              <a:rPr lang="en-US" sz="3200" dirty="0">
                <a:hlinkClick r:id="rId2"/>
              </a:rPr>
              <a:t>http://www.hemingwayapp.com</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75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571" y="0"/>
            <a:ext cx="9616859" cy="6345301"/>
          </a:xfrm>
          <a:prstGeom prst="rect">
            <a:avLst/>
          </a:prstGeom>
        </p:spPr>
      </p:pic>
    </p:spTree>
    <p:extLst>
      <p:ext uri="{BB962C8B-B14F-4D97-AF65-F5344CB8AC3E}">
        <p14:creationId xmlns:p14="http://schemas.microsoft.com/office/powerpoint/2010/main" val="15706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490" y="174618"/>
            <a:ext cx="9068656" cy="6017591"/>
          </a:xfrm>
          <a:prstGeom prst="rect">
            <a:avLst/>
          </a:prstGeom>
        </p:spPr>
      </p:pic>
      <p:sp>
        <p:nvSpPr>
          <p:cNvPr id="2" name="TextBox 1"/>
          <p:cNvSpPr txBox="1"/>
          <p:nvPr/>
        </p:nvSpPr>
        <p:spPr>
          <a:xfrm>
            <a:off x="123290" y="852754"/>
            <a:ext cx="2530551" cy="4939814"/>
          </a:xfrm>
          <a:prstGeom prst="rect">
            <a:avLst/>
          </a:prstGeom>
          <a:noFill/>
        </p:spPr>
        <p:txBody>
          <a:bodyPr wrap="square" rtlCol="0">
            <a:spAutoFit/>
          </a:bodyPr>
          <a:lstStyle/>
          <a:p>
            <a:r>
              <a:rPr lang="en-US" sz="3500" b="1" dirty="0">
                <a:solidFill>
                  <a:srgbClr val="002060"/>
                </a:solidFill>
                <a:effectLst>
                  <a:outerShdw blurRad="38100" dist="38100" dir="2700000" algn="tl">
                    <a:srgbClr val="000000">
                      <a:alpha val="43137"/>
                    </a:srgbClr>
                  </a:outerShdw>
                </a:effectLst>
              </a:rPr>
              <a:t>But do use it with a grain of salt.</a:t>
            </a:r>
          </a:p>
          <a:p>
            <a:endParaRPr lang="en-US" sz="3500" b="1" dirty="0">
              <a:solidFill>
                <a:srgbClr val="002060"/>
              </a:solidFill>
              <a:effectLst>
                <a:outerShdw blurRad="38100" dist="38100" dir="2700000" algn="tl">
                  <a:srgbClr val="000000">
                    <a:alpha val="43137"/>
                  </a:srgbClr>
                </a:outerShdw>
              </a:effectLst>
            </a:endParaRPr>
          </a:p>
          <a:p>
            <a:r>
              <a:rPr lang="en-US" sz="3500" b="1" dirty="0">
                <a:solidFill>
                  <a:srgbClr val="002060"/>
                </a:solidFill>
                <a:effectLst>
                  <a:outerShdw blurRad="38100" dist="38100" dir="2700000" algn="tl">
                    <a:srgbClr val="000000">
                      <a:alpha val="43137"/>
                    </a:srgbClr>
                  </a:outerShdw>
                </a:effectLst>
              </a:rPr>
              <a:t>Zinsser’s compound sentence is deliberate</a:t>
            </a:r>
          </a:p>
          <a:p>
            <a:r>
              <a:rPr lang="en-US" sz="3500" b="1" dirty="0">
                <a:solidFill>
                  <a:srgbClr val="002060"/>
                </a:solidFill>
                <a:effectLst>
                  <a:outerShdw blurRad="38100" dist="38100" dir="2700000" algn="tl">
                    <a:srgbClr val="000000">
                      <a:alpha val="43137"/>
                    </a:srgbClr>
                  </a:outerShdw>
                </a:effectLst>
              </a:rPr>
              <a:t>emphasis.</a:t>
            </a:r>
          </a:p>
        </p:txBody>
      </p:sp>
    </p:spTree>
    <p:extLst>
      <p:ext uri="{BB962C8B-B14F-4D97-AF65-F5344CB8AC3E}">
        <p14:creationId xmlns:p14="http://schemas.microsoft.com/office/powerpoint/2010/main" val="48476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A Working Definition: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8214360" cy="4351338"/>
          </a:xfrm>
        </p:spPr>
        <p:txBody>
          <a:bodyPr>
            <a:normAutofit fontScale="92500" lnSpcReduction="20000"/>
          </a:bodyPr>
          <a:lstStyle/>
          <a:p>
            <a:pPr marL="91440" lvl="0" indent="-91440">
              <a:lnSpc>
                <a:spcPct val="120000"/>
              </a:lnSpc>
              <a:spcBef>
                <a:spcPts val="1200"/>
              </a:spcBef>
              <a:spcAft>
                <a:spcPts val="200"/>
              </a:spcAft>
              <a:buClr>
                <a:srgbClr val="D37811"/>
              </a:buClr>
              <a:buSzPct val="100000"/>
              <a:buFont typeface="Calibri" panose="020F0502020204030204" pitchFamily="34" charset="0"/>
              <a:buChar char=" "/>
            </a:pPr>
            <a:r>
              <a:rPr lang="en-US" sz="3200" b="1" dirty="0">
                <a:solidFill>
                  <a:srgbClr val="002060"/>
                </a:solidFill>
                <a:effectLst>
                  <a:outerShdw blurRad="38100" dist="38100" dir="2700000" algn="tl">
                    <a:srgbClr val="000000">
                      <a:alpha val="43137"/>
                    </a:srgbClr>
                  </a:outerShdw>
                </a:effectLst>
              </a:rPr>
              <a:t>Engaging content is something that the audience values and appreciates, and makes them want to be connected with you.</a:t>
            </a:r>
          </a:p>
          <a:p>
            <a:pPr marL="91440" lvl="0" indent="-91440" algn="ctr">
              <a:spcBef>
                <a:spcPts val="1200"/>
              </a:spcBef>
              <a:spcAft>
                <a:spcPts val="200"/>
              </a:spcAft>
              <a:buClr>
                <a:srgbClr val="D37811"/>
              </a:buClr>
              <a:buSzPct val="100000"/>
              <a:buFont typeface="Calibri" panose="020F0502020204030204" pitchFamily="34" charset="0"/>
              <a:buChar char=" "/>
            </a:pPr>
            <a:endParaRPr lang="en-US" sz="400" b="1" dirty="0">
              <a:solidFill>
                <a:srgbClr val="002060"/>
              </a:solidFill>
            </a:endParaRPr>
          </a:p>
          <a:p>
            <a:pPr marL="91440" lvl="0" indent="-91440">
              <a:spcBef>
                <a:spcPts val="1200"/>
              </a:spcBef>
              <a:spcAft>
                <a:spcPts val="200"/>
              </a:spcAft>
              <a:buClr>
                <a:srgbClr val="D37811"/>
              </a:buClr>
              <a:buSzPct val="100000"/>
              <a:buFont typeface="Calibri" panose="020F0502020204030204" pitchFamily="34" charset="0"/>
              <a:buChar char=" "/>
            </a:pPr>
            <a:r>
              <a:rPr lang="en-US" sz="3200" b="1" dirty="0">
                <a:solidFill>
                  <a:srgbClr val="002060"/>
                </a:solidFill>
                <a:effectLst>
                  <a:outerShdw blurRad="38100" dist="38100" dir="2700000" algn="tl">
                    <a:srgbClr val="000000">
                      <a:alpha val="43137"/>
                    </a:srgbClr>
                  </a:outerShdw>
                </a:effectLst>
              </a:rPr>
              <a:t>It should be:</a:t>
            </a:r>
          </a:p>
          <a:p>
            <a:pPr marL="914400" lvl="1" indent="-274320">
              <a:lnSpc>
                <a:spcPct val="110000"/>
              </a:lnSpc>
              <a:spcBef>
                <a:spcPts val="200"/>
              </a:spcBef>
              <a:spcAft>
                <a:spcPts val="400"/>
              </a:spcAft>
              <a:buClr>
                <a:srgbClr val="D37811"/>
              </a:buClr>
            </a:pPr>
            <a:r>
              <a:rPr lang="en-US" sz="3200" b="1" dirty="0">
                <a:solidFill>
                  <a:srgbClr val="002060"/>
                </a:solidFill>
                <a:effectLst>
                  <a:outerShdw blurRad="38100" dist="38100" dir="2700000" algn="tl">
                    <a:srgbClr val="000000">
                      <a:alpha val="43137"/>
                    </a:srgbClr>
                  </a:outerShdw>
                </a:effectLst>
              </a:rPr>
              <a:t>Relevant</a:t>
            </a:r>
          </a:p>
          <a:p>
            <a:pPr marL="914400" lvl="1" indent="-274320">
              <a:lnSpc>
                <a:spcPct val="110000"/>
              </a:lnSpc>
              <a:spcBef>
                <a:spcPts val="200"/>
              </a:spcBef>
              <a:spcAft>
                <a:spcPts val="400"/>
              </a:spcAft>
              <a:buClr>
                <a:srgbClr val="D37811"/>
              </a:buClr>
            </a:pPr>
            <a:r>
              <a:rPr lang="en-US" sz="3200" b="1" dirty="0">
                <a:solidFill>
                  <a:srgbClr val="002060"/>
                </a:solidFill>
                <a:effectLst>
                  <a:outerShdw blurRad="38100" dist="38100" dir="2700000" algn="tl">
                    <a:srgbClr val="000000">
                      <a:alpha val="43137"/>
                    </a:srgbClr>
                  </a:outerShdw>
                </a:effectLst>
              </a:rPr>
              <a:t>Helpful/Educational</a:t>
            </a:r>
          </a:p>
          <a:p>
            <a:pPr marL="914400" lvl="1" indent="-274320">
              <a:lnSpc>
                <a:spcPct val="110000"/>
              </a:lnSpc>
              <a:spcBef>
                <a:spcPts val="200"/>
              </a:spcBef>
              <a:spcAft>
                <a:spcPts val="400"/>
              </a:spcAft>
              <a:buClr>
                <a:srgbClr val="D37811"/>
              </a:buClr>
            </a:pPr>
            <a:r>
              <a:rPr lang="en-US" sz="3200" b="1" dirty="0">
                <a:solidFill>
                  <a:srgbClr val="002060"/>
                </a:solidFill>
                <a:effectLst>
                  <a:outerShdw blurRad="38100" dist="38100" dir="2700000" algn="tl">
                    <a:srgbClr val="000000">
                      <a:alpha val="43137"/>
                    </a:srgbClr>
                  </a:outerShdw>
                </a:effectLst>
              </a:rPr>
              <a:t>A solution to a problem</a:t>
            </a:r>
          </a:p>
          <a:p>
            <a:pPr marL="914400" lvl="1" indent="-274320">
              <a:lnSpc>
                <a:spcPct val="110000"/>
              </a:lnSpc>
              <a:spcBef>
                <a:spcPts val="200"/>
              </a:spcBef>
              <a:spcAft>
                <a:spcPts val="400"/>
              </a:spcAft>
              <a:buClr>
                <a:srgbClr val="D37811"/>
              </a:buClr>
            </a:pPr>
            <a:r>
              <a:rPr lang="en-US" sz="3200" b="1" dirty="0">
                <a:solidFill>
                  <a:srgbClr val="002060"/>
                </a:solidFill>
                <a:effectLst>
                  <a:outerShdw blurRad="38100" dist="38100" dir="2700000" algn="tl">
                    <a:srgbClr val="000000">
                      <a:alpha val="43137"/>
                    </a:srgbClr>
                  </a:outerShdw>
                </a:effectLst>
              </a:rPr>
              <a:t>Original/Creative</a:t>
            </a:r>
          </a:p>
          <a:p>
            <a:pPr marL="0" indent="0">
              <a:buNone/>
            </a:pPr>
            <a:endParaRPr lang="en-US" dirty="0"/>
          </a:p>
        </p:txBody>
      </p:sp>
      <p:cxnSp>
        <p:nvCxnSpPr>
          <p:cNvPr id="7" name="Straight Connector 6"/>
          <p:cNvCxnSpPr/>
          <p:nvPr/>
        </p:nvCxnSpPr>
        <p:spPr>
          <a:xfrm>
            <a:off x="1017270" y="1454785"/>
            <a:ext cx="100584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73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Some Writing Tips and Ideas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283190" cy="4486275"/>
          </a:xfrm>
        </p:spPr>
        <p:txBody>
          <a:bodyPr>
            <a:normAutofit/>
          </a:bodyPr>
          <a:lstStyle/>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Use the “inverted pyramid” especially on websites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Don’t let keywords or SEO mess up your writing</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Paint pictures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Don’t forget the emotional component</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Show empathy</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Proofread</a:t>
            </a:r>
          </a:p>
          <a:p>
            <a:pPr marL="91440" lvl="0" indent="-274320">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a:off x="955497" y="1448656"/>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56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More Writing Tips and Ideas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82220"/>
            <a:ext cx="8214360" cy="4736387"/>
          </a:xfrm>
        </p:spPr>
        <p:txBody>
          <a:bodyPr>
            <a:normAutofit fontScale="92500" lnSpcReduction="10000"/>
          </a:bodyPr>
          <a:lstStyle/>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Craft a compelling lead</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The power of “you”</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Tell stories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Strive for originality</a:t>
            </a:r>
          </a:p>
          <a:p>
            <a:pPr marL="548640" lvl="1" indent="-274320">
              <a:spcBef>
                <a:spcPts val="1200"/>
              </a:spcBef>
              <a:spcAft>
                <a:spcPts val="200"/>
              </a:spcAft>
              <a:buClr>
                <a:srgbClr val="D37811"/>
              </a:buClr>
              <a:buSzPct val="100000"/>
            </a:pPr>
            <a:r>
              <a:rPr lang="en-US" sz="3100" b="1" dirty="0">
                <a:solidFill>
                  <a:srgbClr val="002060"/>
                </a:solidFill>
                <a:effectLst>
                  <a:outerShdw blurRad="38100" dist="38100" dir="2700000" algn="tl">
                    <a:srgbClr val="000000">
                      <a:alpha val="43137"/>
                    </a:srgbClr>
                  </a:outerShdw>
                </a:effectLst>
              </a:rPr>
              <a:t>Ban corporate-speak</a:t>
            </a:r>
          </a:p>
          <a:p>
            <a:pPr marL="548640" lvl="1" indent="-274320">
              <a:spcBef>
                <a:spcPts val="1200"/>
              </a:spcBef>
              <a:spcAft>
                <a:spcPts val="200"/>
              </a:spcAft>
              <a:buClr>
                <a:srgbClr val="D37811"/>
              </a:buClr>
              <a:buSzPct val="100000"/>
            </a:pPr>
            <a:r>
              <a:rPr lang="en-US" sz="3100" b="1" dirty="0">
                <a:solidFill>
                  <a:srgbClr val="002060"/>
                </a:solidFill>
                <a:effectLst>
                  <a:outerShdw blurRad="38100" dist="38100" dir="2700000" algn="tl">
                    <a:srgbClr val="000000">
                      <a:alpha val="43137"/>
                    </a:srgbClr>
                  </a:outerShdw>
                </a:effectLst>
              </a:rPr>
              <a:t>Show clichés the door  </a:t>
            </a:r>
            <a:r>
              <a:rPr lang="en-US" sz="3100" b="1" dirty="0">
                <a:solidFill>
                  <a:srgbClr val="002060"/>
                </a:solidFill>
                <a:effectLst>
                  <a:outerShdw blurRad="38100" dist="38100" dir="2700000" algn="tl">
                    <a:srgbClr val="000000">
                      <a:alpha val="43137"/>
                    </a:srgbClr>
                  </a:outerShdw>
                </a:effectLst>
                <a:sym typeface="Wingdings" panose="05000000000000000000" pitchFamily="2" charset="2"/>
              </a:rPr>
              <a:t></a:t>
            </a:r>
            <a:endParaRPr lang="en-US" sz="3100" b="1" dirty="0">
              <a:solidFill>
                <a:srgbClr val="002060"/>
              </a:solidFill>
              <a:effectLst>
                <a:outerShdw blurRad="38100" dist="38100" dir="2700000" algn="tl">
                  <a:srgbClr val="000000">
                    <a:alpha val="43137"/>
                  </a:srgbClr>
                </a:outerShdw>
              </a:effectLst>
            </a:endParaRP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Write like you’re talking to friends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Collaborate whenever you can</a:t>
            </a:r>
          </a:p>
          <a:p>
            <a:pPr marL="0" indent="0">
              <a:buNone/>
            </a:pPr>
            <a:endParaRPr lang="en-US" dirty="0"/>
          </a:p>
        </p:txBody>
      </p:sp>
      <p:cxnSp>
        <p:nvCxnSpPr>
          <p:cNvPr id="5" name="Straight Connector 4"/>
          <p:cNvCxnSpPr/>
          <p:nvPr/>
        </p:nvCxnSpPr>
        <p:spPr>
          <a:xfrm>
            <a:off x="955497" y="1448656"/>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652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If you’re serious about writing…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982912"/>
            <a:ext cx="10658582" cy="4194051"/>
          </a:xfrm>
        </p:spPr>
        <p:txBody>
          <a:bodyPr>
            <a:normAutofit/>
          </a:bodyPr>
          <a:lstStyle/>
          <a:p>
            <a:pPr marL="91440" lvl="0" indent="-274320">
              <a:spcBef>
                <a:spcPts val="1200"/>
              </a:spcBef>
              <a:spcAft>
                <a:spcPts val="200"/>
              </a:spcAft>
              <a:buClr>
                <a:srgbClr val="D37811"/>
              </a:buClr>
              <a:buSzPct val="100000"/>
            </a:pPr>
            <a:r>
              <a:rPr lang="en-US" sz="3500" b="1" i="1" dirty="0">
                <a:solidFill>
                  <a:srgbClr val="002060"/>
                </a:solidFill>
                <a:effectLst>
                  <a:outerShdw blurRad="38100" dist="38100" dir="2700000" algn="tl">
                    <a:srgbClr val="000000">
                      <a:alpha val="43137"/>
                    </a:srgbClr>
                  </a:outerShdw>
                </a:effectLst>
              </a:rPr>
              <a:t>On Writing Well </a:t>
            </a:r>
            <a:r>
              <a:rPr lang="en-US" sz="3500" b="1" dirty="0">
                <a:solidFill>
                  <a:srgbClr val="002060"/>
                </a:solidFill>
                <a:effectLst>
                  <a:outerShdw blurRad="38100" dist="38100" dir="2700000" algn="tl">
                    <a:srgbClr val="000000">
                      <a:alpha val="43137"/>
                    </a:srgbClr>
                  </a:outerShdw>
                </a:effectLst>
              </a:rPr>
              <a:t>by William Zinsser</a:t>
            </a:r>
          </a:p>
          <a:p>
            <a:pPr marL="91440" lvl="0" indent="-274320">
              <a:spcBef>
                <a:spcPts val="1200"/>
              </a:spcBef>
              <a:spcAft>
                <a:spcPts val="200"/>
              </a:spcAft>
              <a:buClr>
                <a:srgbClr val="D37811"/>
              </a:buClr>
              <a:buSzPct val="100000"/>
            </a:pPr>
            <a:r>
              <a:rPr lang="en-US" sz="3500" b="1" i="1" dirty="0">
                <a:solidFill>
                  <a:srgbClr val="002060"/>
                </a:solidFill>
                <a:effectLst>
                  <a:outerShdw blurRad="38100" dist="38100" dir="2700000" algn="tl">
                    <a:srgbClr val="000000">
                      <a:alpha val="43137"/>
                    </a:srgbClr>
                  </a:outerShdw>
                </a:effectLst>
              </a:rPr>
              <a:t>The Elements of Style </a:t>
            </a:r>
            <a:r>
              <a:rPr lang="en-US" sz="3500" b="1" dirty="0">
                <a:solidFill>
                  <a:srgbClr val="002060"/>
                </a:solidFill>
                <a:effectLst>
                  <a:outerShdw blurRad="38100" dist="38100" dir="2700000" algn="tl">
                    <a:srgbClr val="000000">
                      <a:alpha val="43137"/>
                    </a:srgbClr>
                  </a:outerShdw>
                </a:effectLst>
              </a:rPr>
              <a:t>by Strunk and White</a:t>
            </a:r>
          </a:p>
          <a:p>
            <a:pPr marL="91440" indent="-274320">
              <a:spcBef>
                <a:spcPts val="1200"/>
              </a:spcBef>
              <a:spcAft>
                <a:spcPts val="200"/>
              </a:spcAft>
              <a:buClr>
                <a:srgbClr val="D37811"/>
              </a:buClr>
              <a:buSzPct val="100000"/>
            </a:pPr>
            <a:r>
              <a:rPr lang="en-US" sz="3500" b="1" i="1" dirty="0">
                <a:solidFill>
                  <a:srgbClr val="002060"/>
                </a:solidFill>
                <a:effectLst>
                  <a:outerShdw blurRad="38100" dist="38100" dir="2700000" algn="tl">
                    <a:srgbClr val="000000">
                      <a:alpha val="43137"/>
                    </a:srgbClr>
                  </a:outerShdw>
                </a:effectLst>
              </a:rPr>
              <a:t>Chicago Manual of Style </a:t>
            </a:r>
            <a:r>
              <a:rPr lang="en-US" sz="3500" b="1" dirty="0">
                <a:solidFill>
                  <a:srgbClr val="002060"/>
                </a:solidFill>
                <a:effectLst>
                  <a:outerShdw blurRad="38100" dist="38100" dir="2700000" algn="tl">
                    <a:srgbClr val="000000">
                      <a:alpha val="43137"/>
                    </a:srgbClr>
                  </a:outerShdw>
                </a:effectLst>
              </a:rPr>
              <a:t>by University of Chicago Press</a:t>
            </a:r>
          </a:p>
          <a:p>
            <a:pPr marL="0" indent="0">
              <a:buNone/>
            </a:pPr>
            <a:endParaRPr lang="en-US" dirty="0"/>
          </a:p>
        </p:txBody>
      </p:sp>
      <p:cxnSp>
        <p:nvCxnSpPr>
          <p:cNvPr id="5" name="Straight Connector 4"/>
          <p:cNvCxnSpPr/>
          <p:nvPr/>
        </p:nvCxnSpPr>
        <p:spPr>
          <a:xfrm>
            <a:off x="955497" y="1448656"/>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56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35640"/>
          </a:xfrm>
        </p:spPr>
        <p:txBody>
          <a:bodyPr/>
          <a:lstStyle/>
          <a:p>
            <a:r>
              <a:rPr lang="en-US" sz="4800" b="1" spc="-50" dirty="0">
                <a:solidFill>
                  <a:srgbClr val="C00000"/>
                </a:solidFill>
                <a:effectLst>
                  <a:outerShdw blurRad="38100" dist="38100" dir="2700000" algn="tl">
                    <a:srgbClr val="000000">
                      <a:alpha val="43137"/>
                    </a:srgbClr>
                  </a:outerShdw>
                </a:effectLst>
              </a:rPr>
              <a:t>More Resources about Engaging Content</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930860" y="1068512"/>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838199" y="1250271"/>
            <a:ext cx="10515600" cy="4996417"/>
          </a:xfrm>
        </p:spPr>
        <p:txBody>
          <a:bodyPr>
            <a:normAutofit fontScale="47500" lnSpcReduction="20000"/>
          </a:bodyPr>
          <a:lstStyle/>
          <a:p>
            <a:pPr marL="0" marR="0" indent="0">
              <a:lnSpc>
                <a:spcPct val="107000"/>
              </a:lnSpc>
              <a:spcBef>
                <a:spcPts val="0"/>
              </a:spcBef>
              <a:spcAft>
                <a:spcPts val="0"/>
              </a:spcAft>
              <a:buNone/>
            </a:pPr>
            <a:r>
              <a:rPr lang="en-US" sz="42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ARTICLES</a:t>
            </a:r>
            <a:endParaRPr lang="en-US" sz="4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Why No One Is Reading Your Marketing Content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https://hbr.org/2015/12/why-no-one-is-reading-your-white-paper</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5 Tips for Writing Content That Converts</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http://www.business2community.com/content-marketing/5-tips-writing-content-converts-01444479</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You, a Three Letter Power-Word</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http://www.artofblog.com/you-three-letter-power-word/</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Elmore Leonard’s 10 Rules of Writing</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http://www.nytimes.com/2001/07/16/arts/writers-writing-easy-adverbs-exclamation-points-especially-hooptedoodle.html</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How to Find More Content Ideas than You’ll Ever be Able to Create</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http://www.copyblogger.com/get-ideas/</a:t>
            </a:r>
            <a:endPar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How to Use Marketing Communications to Dominate Your Industry</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http://www.marcom-resources.com/uploads/How_to_Dominate_with_Marketing_Communications.pdf</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270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35640"/>
          </a:xfrm>
        </p:spPr>
        <p:txBody>
          <a:bodyPr/>
          <a:lstStyle/>
          <a:p>
            <a:r>
              <a:rPr lang="en-US" sz="4800" b="1" spc="-50" dirty="0">
                <a:solidFill>
                  <a:srgbClr val="C00000"/>
                </a:solidFill>
                <a:effectLst>
                  <a:outerShdw blurRad="38100" dist="38100" dir="2700000" algn="tl">
                    <a:srgbClr val="000000">
                      <a:alpha val="43137"/>
                    </a:srgbClr>
                  </a:outerShdw>
                </a:effectLst>
              </a:rPr>
              <a:t>More Resources about Engaging Content</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930860" y="1068512"/>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838199" y="1250271"/>
            <a:ext cx="10515600" cy="4996417"/>
          </a:xfrm>
        </p:spPr>
        <p:txBody>
          <a:bodyPr>
            <a:normAutofit fontScale="47500" lnSpcReduction="20000"/>
          </a:bodyPr>
          <a:lstStyle/>
          <a:p>
            <a:pPr marL="0" marR="0" indent="0">
              <a:lnSpc>
                <a:spcPct val="107000"/>
              </a:lnSpc>
              <a:spcBef>
                <a:spcPts val="0"/>
              </a:spcBef>
              <a:spcAft>
                <a:spcPts val="0"/>
              </a:spcAft>
              <a:buNone/>
            </a:pPr>
            <a:r>
              <a:rPr lang="en-US" sz="42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ARTICLES</a:t>
            </a:r>
            <a:endParaRPr lang="en-US" sz="4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David Ogilvy’s 1982 Memo “How to Write”</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http://www.openculture.com/2015/04/david-ogilvys-1982-memo-how-to-write-offers-10-pieces-of-timeless-advice.html</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A Simple Trick to Turn Features Into Benefits (and Seduce Readers to Buy!)</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http://www.enchantingmarketing.com/features-and-benefits/</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9 Simple Tips for Writing Persuasive Web Content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http://www.enchantingmarketing.com/writing-for-the-web-vs-print/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Explained and Demonstrated: How to Find Your Messages in Reviews on Amazon and TripAdvisor</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https://copyhackers.com/2014/10/amazon-review-mining/</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26 Ways to Create Engaging Content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http://www.socialmediaexaminer.com/26-ways-to-create-engaging-content/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640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35640"/>
          </a:xfrm>
        </p:spPr>
        <p:txBody>
          <a:bodyPr/>
          <a:lstStyle/>
          <a:p>
            <a:r>
              <a:rPr lang="en-US" sz="4800" b="1" spc="-50" dirty="0">
                <a:solidFill>
                  <a:srgbClr val="C00000"/>
                </a:solidFill>
                <a:effectLst>
                  <a:outerShdw blurRad="38100" dist="38100" dir="2700000" algn="tl">
                    <a:srgbClr val="000000">
                      <a:alpha val="43137"/>
                    </a:srgbClr>
                  </a:outerShdw>
                </a:effectLst>
              </a:rPr>
              <a:t>More Resources about Engaging Content</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930860" y="1068512"/>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838199" y="1250272"/>
            <a:ext cx="10515600" cy="4143661"/>
          </a:xfrm>
        </p:spPr>
        <p:txBody>
          <a:bodyPr>
            <a:normAutofit fontScale="47500" lnSpcReduction="20000"/>
          </a:bodyPr>
          <a:lstStyle/>
          <a:p>
            <a:pPr marL="0" marR="0" indent="0">
              <a:lnSpc>
                <a:spcPct val="107000"/>
              </a:lnSpc>
              <a:spcBef>
                <a:spcPts val="0"/>
              </a:spcBef>
              <a:spcAft>
                <a:spcPts val="0"/>
              </a:spcAft>
              <a:buNone/>
            </a:pPr>
            <a:r>
              <a:rPr lang="en-US" sz="42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EDITING TOOL</a:t>
            </a:r>
            <a:endParaRPr lang="en-US" sz="4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3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http://www.hemingwayapp.com/</a:t>
            </a:r>
            <a:r>
              <a:rPr lang="en-US" sz="3800" dirty="0">
                <a:latin typeface="Calibri" panose="020F0502020204030204" pitchFamily="34" charset="0"/>
                <a:ea typeface="Calibri" panose="020F0502020204030204" pitchFamily="34" charset="0"/>
                <a:cs typeface="Times New Roman" panose="02020603050405020304" pitchFamily="18" charset="0"/>
              </a:rPr>
              <a:t>  (Use it with a grain of salt)</a:t>
            </a:r>
          </a:p>
          <a:p>
            <a:pPr marL="0" marR="0" indent="0">
              <a:lnSpc>
                <a:spcPct val="107000"/>
              </a:lnSpc>
              <a:spcBef>
                <a:spcPts val="0"/>
              </a:spcBef>
              <a:spcAft>
                <a:spcPts val="0"/>
              </a:spcAft>
              <a:buNone/>
            </a:pPr>
            <a:endParaRPr lang="en-US" sz="33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2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TOPIC GENERATOR</a:t>
            </a:r>
          </a:p>
          <a:p>
            <a:pPr marL="0" marR="0" indent="0">
              <a:lnSpc>
                <a:spcPct val="107000"/>
              </a:lnSpc>
              <a:spcBef>
                <a:spcPts val="0"/>
              </a:spcBef>
              <a:spcAft>
                <a:spcPts val="0"/>
              </a:spcAft>
              <a:buNone/>
            </a:pPr>
            <a:endParaRPr lang="en-US" sz="3300" b="1"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3300" b="1" dirty="0">
                <a:latin typeface="Calibri" panose="020F0502020204030204" pitchFamily="34" charset="0"/>
                <a:ea typeface="Calibri" panose="020F0502020204030204" pitchFamily="34" charset="0"/>
                <a:cs typeface="Times New Roman" panose="02020603050405020304" pitchFamily="18" charset="0"/>
              </a:rPr>
              <a:t> </a:t>
            </a: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http://www.hubspot.com/blog-topic-generator</a:t>
            </a:r>
            <a:endPar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2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VIDEO</a:t>
            </a:r>
            <a:endParaRPr lang="en-US" sz="4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3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The Power of Words</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https://www.youtube.com/watch?v=Hzgzim5m7oU&amp;feature=youtu.be</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800" b="1" dirty="0">
                <a:latin typeface="Calibri" panose="020F0502020204030204" pitchFamily="34" charset="0"/>
                <a:ea typeface="Calibri" panose="020F0502020204030204" pitchFamily="34" charset="0"/>
                <a:cs typeface="Times New Roman" panose="02020603050405020304" pitchFamily="18" charset="0"/>
              </a:rPr>
              <a:t>IKEA Catalog</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https://www.youtube.com/watch?v=MOXQo7nURs0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43442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35640"/>
          </a:xfrm>
        </p:spPr>
        <p:txBody>
          <a:bodyPr/>
          <a:lstStyle/>
          <a:p>
            <a:r>
              <a:rPr lang="en-US" sz="4800" b="1" spc="-50" dirty="0">
                <a:solidFill>
                  <a:srgbClr val="C00000"/>
                </a:solidFill>
                <a:effectLst>
                  <a:outerShdw blurRad="38100" dist="38100" dir="2700000" algn="tl">
                    <a:srgbClr val="000000">
                      <a:alpha val="43137"/>
                    </a:srgbClr>
                  </a:outerShdw>
                </a:effectLst>
              </a:rPr>
              <a:t>More Resources about Engaging Content</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930860" y="1068512"/>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838199" y="1250271"/>
            <a:ext cx="10515600" cy="4996417"/>
          </a:xfrm>
        </p:spPr>
        <p:txBody>
          <a:bodyPr>
            <a:normAutofit/>
          </a:bodyPr>
          <a:lstStyle/>
          <a:p>
            <a:pPr marL="0" lvl="0" indent="0">
              <a:lnSpc>
                <a:spcPct val="107000"/>
              </a:lnSpc>
              <a:spcBef>
                <a:spcPts val="0"/>
              </a:spcBef>
              <a:buNone/>
            </a:pPr>
            <a:r>
              <a:rPr lang="en-US" sz="20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WEBSITES</a:t>
            </a:r>
            <a:endPar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http://www.business2community.com/</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http://www.copyblogger.com/blog/</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http://www.socialmediaexaminer.com/</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http://writingcenter.unc.edu/handouts/style/</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Bef>
                <a:spcPts val="0"/>
              </a:spcBef>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http://contentmarketinginstitute.com/</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86056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35640"/>
          </a:xfrm>
        </p:spPr>
        <p:txBody>
          <a:bodyPr/>
          <a:lstStyle/>
          <a:p>
            <a:r>
              <a:rPr lang="en-US" sz="4800" b="1" spc="-50" dirty="0">
                <a:solidFill>
                  <a:srgbClr val="C00000"/>
                </a:solidFill>
                <a:effectLst>
                  <a:outerShdw blurRad="38100" dist="38100" dir="2700000" algn="tl">
                    <a:srgbClr val="000000">
                      <a:alpha val="43137"/>
                    </a:srgbClr>
                  </a:outerShdw>
                </a:effectLst>
              </a:rPr>
              <a:t>More Resources about Engaging Content</a:t>
            </a:r>
            <a:endParaRPr lang="en-US" dirty="0">
              <a:effectLst>
                <a:outerShdw blurRad="38100" dist="38100" dir="2700000" algn="tl">
                  <a:srgbClr val="000000">
                    <a:alpha val="43137"/>
                  </a:srgbClr>
                </a:outerShdw>
              </a:effectLst>
            </a:endParaRPr>
          </a:p>
        </p:txBody>
      </p:sp>
      <p:cxnSp>
        <p:nvCxnSpPr>
          <p:cNvPr id="5" name="Straight Connector 4"/>
          <p:cNvCxnSpPr/>
          <p:nvPr/>
        </p:nvCxnSpPr>
        <p:spPr>
          <a:xfrm>
            <a:off x="930860" y="1068512"/>
            <a:ext cx="10165893" cy="29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838199" y="1250271"/>
            <a:ext cx="11264758" cy="4996417"/>
          </a:xfrm>
        </p:spPr>
        <p:txBody>
          <a:bodyPr>
            <a:normAutofit/>
          </a:bodyPr>
          <a:lstStyle/>
          <a:p>
            <a:pPr marL="0" marR="0" indent="0">
              <a:lnSpc>
                <a:spcPct val="107000"/>
              </a:lnSpc>
              <a:spcBef>
                <a:spcPts val="0"/>
              </a:spcBef>
              <a:spcAft>
                <a:spcPts val="0"/>
              </a:spcAft>
              <a:buNone/>
            </a:pPr>
            <a:r>
              <a:rPr lang="en-US" sz="20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EXAMPLES</a:t>
            </a:r>
            <a:endPar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American Express Open Forum</a:t>
            </a:r>
          </a:p>
          <a:p>
            <a:pPr marL="0" marR="0" indent="0">
              <a:lnSpc>
                <a:spcPct val="107000"/>
              </a:lnSpc>
              <a:spcBef>
                <a:spcPts val="0"/>
              </a:spcBef>
              <a:spcAft>
                <a:spcPts val="0"/>
              </a:spcAft>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https://www.americanexpress.com/us/small-business/openforum/explore/?linknav=us-openforum-global-header-logo</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CMO by Adobe</a:t>
            </a:r>
          </a:p>
          <a:p>
            <a:pPr marL="0" marR="0" indent="0">
              <a:lnSpc>
                <a:spcPct val="107000"/>
              </a:lnSpc>
              <a:spcBef>
                <a:spcPts val="0"/>
              </a:spcBef>
              <a:spcAft>
                <a:spcPts val="0"/>
              </a:spcAft>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http://www.cmo.com/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River Pools</a:t>
            </a:r>
          </a:p>
          <a:p>
            <a:pPr marL="0" marR="0" indent="0">
              <a:lnSpc>
                <a:spcPct val="107000"/>
              </a:lnSpc>
              <a:spcBef>
                <a:spcPts val="0"/>
              </a:spcBef>
              <a:spcAft>
                <a:spcPts val="0"/>
              </a:spcAft>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http://www.riverpoolsandspas.com/blog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Innocent, Ltd.</a:t>
            </a:r>
          </a:p>
          <a:p>
            <a:pPr marL="0" marR="0" indent="0">
              <a:lnSpc>
                <a:spcPct val="107000"/>
              </a:lnSpc>
              <a:spcBef>
                <a:spcPts val="0"/>
              </a:spcBef>
              <a:spcAft>
                <a:spcPts val="0"/>
              </a:spcAft>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http://www.innocentdrinks.co.uk/</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Liz Ryan on LinkedIn</a:t>
            </a:r>
          </a:p>
          <a:p>
            <a:pPr marL="0" indent="0">
              <a:lnSpc>
                <a:spcPct val="107000"/>
              </a:lnSpc>
              <a:spcBef>
                <a:spcPts val="0"/>
              </a:spcBef>
              <a:buNone/>
            </a:pPr>
            <a:r>
              <a:rPr lang="en-US" sz="1800" u="sng" dirty="0">
                <a:hlinkClick r:id="rId6"/>
              </a:rPr>
              <a:t>https://www.linkedin.com/in/lizryan?authType=name&amp;authToken=Rj-x&amp;trk=hp-feed-member-name</a:t>
            </a:r>
            <a:endParaRPr lang="en-US" sz="1800" dirty="0"/>
          </a:p>
          <a:p>
            <a:pPr marL="0" marR="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4346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What is “content marketing”?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8214360" cy="4351338"/>
          </a:xfrm>
        </p:spPr>
        <p:txBody>
          <a:bodyPr>
            <a:normAutofit/>
          </a:bodyPr>
          <a:lstStyle/>
          <a:p>
            <a:pPr marL="91440" lvl="0" indent="-91440">
              <a:lnSpc>
                <a:spcPct val="120000"/>
              </a:lnSpc>
              <a:spcBef>
                <a:spcPts val="1200"/>
              </a:spcBef>
              <a:spcAft>
                <a:spcPts val="200"/>
              </a:spcAft>
              <a:buClr>
                <a:srgbClr val="D37811"/>
              </a:buClr>
              <a:buSzPct val="100000"/>
              <a:buFont typeface="Calibri" panose="020F0502020204030204" pitchFamily="34" charset="0"/>
              <a:buChar char=" "/>
            </a:pPr>
            <a:r>
              <a:rPr lang="en-US" sz="3200" b="1" dirty="0">
                <a:solidFill>
                  <a:srgbClr val="002060"/>
                </a:solidFill>
                <a:effectLst>
                  <a:outerShdw blurRad="38100" dist="38100" dir="2700000" algn="tl">
                    <a:srgbClr val="000000">
                      <a:alpha val="43137"/>
                    </a:srgbClr>
                  </a:outerShdw>
                </a:effectLst>
              </a:rPr>
              <a:t>Content marketing is the process of engaging with a defined target market by providing valued information primarily through interactive media, with the ultimate goal of producing sales.</a:t>
            </a:r>
            <a:endParaRPr lang="en-US" sz="400" b="1" dirty="0">
              <a:solidFill>
                <a:srgbClr val="002060"/>
              </a:solidFill>
            </a:endParaRPr>
          </a:p>
          <a:p>
            <a:pPr marL="0" indent="0">
              <a:buNone/>
            </a:pPr>
            <a:endParaRPr lang="en-US" dirty="0"/>
          </a:p>
        </p:txBody>
      </p:sp>
      <p:cxnSp>
        <p:nvCxnSpPr>
          <p:cNvPr id="7" name="Straight Connector 6"/>
          <p:cNvCxnSpPr/>
          <p:nvPr/>
        </p:nvCxnSpPr>
        <p:spPr>
          <a:xfrm>
            <a:off x="1017270" y="1454785"/>
            <a:ext cx="100584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6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What return should we expect?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8214360" cy="4486275"/>
          </a:xfrm>
        </p:spPr>
        <p:txBody>
          <a:bodyPr>
            <a:normAutofit fontScale="92500" lnSpcReduction="10000"/>
          </a:bodyPr>
          <a:lstStyle/>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Credibility</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Authority</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Trust</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Differentiation</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Relationship-building</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Leads/inquiries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Brand awareness</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Brand preference</a:t>
            </a:r>
          </a:p>
          <a:p>
            <a:pPr marL="0" indent="0">
              <a:buNone/>
            </a:pPr>
            <a:endParaRPr lang="en-US" dirty="0"/>
          </a:p>
        </p:txBody>
      </p:sp>
      <p:cxnSp>
        <p:nvCxnSpPr>
          <p:cNvPr id="5" name="Straight Connector 4"/>
          <p:cNvCxnSpPr/>
          <p:nvPr/>
        </p:nvCxnSpPr>
        <p:spPr>
          <a:xfrm flipV="1">
            <a:off x="982980" y="1451610"/>
            <a:ext cx="10138410" cy="1143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55" y="1916522"/>
            <a:ext cx="5990690" cy="1325563"/>
          </a:xfrm>
        </p:spPr>
        <p:txBody>
          <a:bodyPr>
            <a:normAutofit/>
          </a:bodyPr>
          <a:lstStyle/>
          <a:p>
            <a:pPr algn="ctr"/>
            <a:r>
              <a:rPr lang="en-US" sz="4800" b="1" dirty="0">
                <a:solidFill>
                  <a:srgbClr val="C00000"/>
                </a:solidFill>
                <a:effectLst>
                  <a:outerShdw blurRad="38100" dist="38100" dir="2700000" algn="tl">
                    <a:srgbClr val="000000">
                      <a:alpha val="43137"/>
                    </a:srgbClr>
                  </a:outerShdw>
                </a:effectLst>
              </a:rPr>
              <a:t>The Power of Words</a:t>
            </a:r>
          </a:p>
        </p:txBody>
      </p:sp>
      <p:sp>
        <p:nvSpPr>
          <p:cNvPr id="4" name="TextBox 3"/>
          <p:cNvSpPr txBox="1"/>
          <p:nvPr/>
        </p:nvSpPr>
        <p:spPr>
          <a:xfrm>
            <a:off x="1548402" y="3242085"/>
            <a:ext cx="9095197" cy="487506"/>
          </a:xfrm>
          <a:prstGeom prst="rect">
            <a:avLst/>
          </a:prstGeom>
          <a:noFill/>
        </p:spPr>
        <p:txBody>
          <a:bodyPr wrap="square" rtlCol="0">
            <a:spAutoFit/>
          </a:bodyPr>
          <a:lstStyle/>
          <a:p>
            <a:pPr>
              <a:lnSpc>
                <a:spcPct val="107000"/>
              </a:lnSpc>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https://www.youtube.com/watch?v=Hzgzim5m7oU&amp;feature=youtu.be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596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869"/>
            <a:ext cx="10515600" cy="1115901"/>
          </a:xfrm>
        </p:spPr>
        <p:txBody>
          <a:bodyPr>
            <a:normAutofit fontScale="90000"/>
          </a:bodyPr>
          <a:lstStyle/>
          <a:p>
            <a:r>
              <a:rPr lang="en-US" sz="4800" b="1" dirty="0">
                <a:solidFill>
                  <a:srgbClr val="C00000"/>
                </a:solidFill>
                <a:effectLst>
                  <a:outerShdw blurRad="38100" dist="38100" dir="2700000" algn="tl">
                    <a:srgbClr val="000000">
                      <a:alpha val="43137"/>
                    </a:srgbClr>
                  </a:outerShdw>
                </a:effectLst>
              </a:rPr>
              <a:t>Creating Engaging Content, Step One:</a:t>
            </a:r>
            <a:br>
              <a:rPr lang="en-US" sz="4800" b="1" dirty="0">
                <a:solidFill>
                  <a:srgbClr val="C00000"/>
                </a:solidFill>
                <a:effectLst>
                  <a:outerShdw blurRad="38100" dist="38100" dir="2700000" algn="tl">
                    <a:srgbClr val="000000">
                      <a:alpha val="43137"/>
                    </a:srgbClr>
                  </a:outerShdw>
                </a:effectLst>
              </a:rPr>
            </a:br>
            <a:r>
              <a:rPr lang="en-US" sz="4800" b="1" dirty="0">
                <a:solidFill>
                  <a:srgbClr val="C00000"/>
                </a:solidFill>
                <a:effectLst>
                  <a:outerShdw blurRad="38100" dist="38100" dir="2700000" algn="tl">
                    <a:srgbClr val="000000">
                      <a:alpha val="43137"/>
                    </a:srgbClr>
                  </a:outerShdw>
                </a:effectLst>
              </a:rPr>
              <a:t>Make a Plan</a:t>
            </a:r>
            <a:br>
              <a:rPr lang="en-US" sz="4800" b="1" dirty="0">
                <a:solidFill>
                  <a:srgbClr val="C00000"/>
                </a:solidFill>
              </a:rPr>
            </a:br>
            <a:r>
              <a:rPr lang="en-US" sz="3600" b="1" dirty="0">
                <a:solidFill>
                  <a:srgbClr val="C00000"/>
                </a:solidFill>
              </a:rPr>
              <a:t>   </a:t>
            </a:r>
          </a:p>
        </p:txBody>
      </p:sp>
      <p:sp>
        <p:nvSpPr>
          <p:cNvPr id="3" name="Content Placeholder 2"/>
          <p:cNvSpPr>
            <a:spLocks noGrp="1"/>
          </p:cNvSpPr>
          <p:nvPr>
            <p:ph idx="1"/>
          </p:nvPr>
        </p:nvSpPr>
        <p:spPr>
          <a:xfrm>
            <a:off x="838200" y="1588770"/>
            <a:ext cx="10515600" cy="4469130"/>
          </a:xfrm>
        </p:spPr>
        <p:txBody>
          <a:bodyPr>
            <a:normAutofit/>
          </a:bodyPr>
          <a:lstStyle/>
          <a:p>
            <a:pPr marL="0" indent="0">
              <a:buNone/>
            </a:pPr>
            <a:r>
              <a:rPr lang="en-US" b="1" dirty="0">
                <a:solidFill>
                  <a:srgbClr val="002060"/>
                </a:solidFill>
                <a:effectLst>
                  <a:outerShdw blurRad="38100" dist="38100" dir="2700000" algn="tl">
                    <a:srgbClr val="000000">
                      <a:alpha val="43137"/>
                    </a:srgbClr>
                  </a:outerShdw>
                </a:effectLst>
              </a:rPr>
              <a:t>If you don’t think it through up front…</a:t>
            </a:r>
          </a:p>
          <a:p>
            <a:pPr marL="0" indent="0">
              <a:buNone/>
            </a:pPr>
            <a:r>
              <a:rPr lang="en-US" b="1" dirty="0">
                <a:solidFill>
                  <a:srgbClr val="002060"/>
                </a:solidFill>
                <a:effectLst>
                  <a:outerShdw blurRad="38100" dist="38100" dir="2700000" algn="tl">
                    <a:srgbClr val="000000">
                      <a:alpha val="43137"/>
                    </a:srgbClr>
                  </a:outerShdw>
                </a:effectLst>
              </a:rPr>
              <a:t>…and commit it to writing…</a:t>
            </a:r>
          </a:p>
          <a:p>
            <a:pPr marL="0" indent="0">
              <a:buNone/>
            </a:pPr>
            <a:r>
              <a:rPr lang="en-US" b="1" dirty="0">
                <a:solidFill>
                  <a:srgbClr val="002060"/>
                </a:solidFill>
                <a:effectLst>
                  <a:outerShdw blurRad="38100" dist="38100" dir="2700000" algn="tl">
                    <a:srgbClr val="000000">
                      <a:alpha val="43137"/>
                    </a:srgbClr>
                  </a:outerShdw>
                </a:effectLst>
              </a:rPr>
              <a:t>you won’t get the results you want. </a:t>
            </a:r>
          </a:p>
          <a:p>
            <a:pPr marL="0" indent="0">
              <a:buNone/>
            </a:pPr>
            <a:r>
              <a:rPr lang="en-US" b="1" dirty="0">
                <a:solidFill>
                  <a:srgbClr val="002060"/>
                </a:solidFill>
                <a:effectLst>
                  <a:outerShdw blurRad="38100" dist="38100" dir="2700000" algn="tl">
                    <a:srgbClr val="000000">
                      <a:alpha val="43137"/>
                    </a:srgbClr>
                  </a:outerShdw>
                </a:effectLst>
              </a:rPr>
              <a:t>And you will waste money and time.</a:t>
            </a:r>
          </a:p>
          <a:p>
            <a:pPr marL="0" indent="0">
              <a:buNone/>
            </a:pPr>
            <a:endParaRPr lang="en-US" sz="1000" b="1" dirty="0">
              <a:solidFill>
                <a:srgbClr val="002060"/>
              </a:solidFill>
              <a:effectLst>
                <a:outerShdw blurRad="38100" dist="38100" dir="2700000" algn="tl">
                  <a:srgbClr val="000000">
                    <a:alpha val="43137"/>
                  </a:srgbClr>
                </a:outerShdw>
              </a:effectLst>
            </a:endParaRPr>
          </a:p>
          <a:p>
            <a:pPr marL="0" indent="0">
              <a:buNone/>
            </a:pPr>
            <a:r>
              <a:rPr lang="en-US" b="1" dirty="0">
                <a:solidFill>
                  <a:srgbClr val="002060"/>
                </a:solidFill>
                <a:effectLst>
                  <a:outerShdw blurRad="38100" dist="38100" dir="2700000" algn="tl">
                    <a:srgbClr val="000000">
                      <a:alpha val="43137"/>
                    </a:srgbClr>
                  </a:outerShdw>
                </a:effectLst>
              </a:rPr>
              <a:t>If you do…</a:t>
            </a:r>
          </a:p>
          <a:p>
            <a:pPr marL="0" indent="0">
              <a:buNone/>
            </a:pPr>
            <a:r>
              <a:rPr lang="en-US" b="1" dirty="0">
                <a:solidFill>
                  <a:srgbClr val="002060"/>
                </a:solidFill>
                <a:effectLst>
                  <a:outerShdw blurRad="38100" dist="38100" dir="2700000" algn="tl">
                    <a:srgbClr val="000000">
                      <a:alpha val="43137"/>
                    </a:srgbClr>
                  </a:outerShdw>
                </a:effectLst>
              </a:rPr>
              <a:t>everything that follows will be so much easier.</a:t>
            </a:r>
          </a:p>
          <a:p>
            <a:pPr marL="0" indent="0">
              <a:buNone/>
            </a:pPr>
            <a:endParaRPr lang="en-US" sz="1000" b="1" dirty="0">
              <a:solidFill>
                <a:srgbClr val="002060"/>
              </a:solidFill>
              <a:effectLst>
                <a:outerShdw blurRad="38100" dist="38100" dir="2700000" algn="tl">
                  <a:srgbClr val="000000">
                    <a:alpha val="43137"/>
                  </a:srgbClr>
                </a:outerShdw>
              </a:effectLst>
            </a:endParaRPr>
          </a:p>
          <a:p>
            <a:pPr marL="0" indent="0">
              <a:buNone/>
            </a:pPr>
            <a:r>
              <a:rPr lang="en-US" b="1" dirty="0">
                <a:solidFill>
                  <a:srgbClr val="002060"/>
                </a:solidFill>
                <a:effectLst>
                  <a:outerShdw blurRad="38100" dist="38100" dir="2700000" algn="tl">
                    <a:srgbClr val="000000">
                      <a:alpha val="43137"/>
                    </a:srgbClr>
                  </a:outerShdw>
                </a:effectLst>
              </a:rPr>
              <a:t>But don’t drive yourself crazy. Keep it simple.</a:t>
            </a:r>
          </a:p>
          <a:p>
            <a:pPr marL="0" indent="0">
              <a:buNone/>
            </a:pPr>
            <a:endParaRPr lang="en-US" dirty="0"/>
          </a:p>
        </p:txBody>
      </p:sp>
      <p:cxnSp>
        <p:nvCxnSpPr>
          <p:cNvPr id="4" name="Straight Connector 3"/>
          <p:cNvCxnSpPr/>
          <p:nvPr/>
        </p:nvCxnSpPr>
        <p:spPr>
          <a:xfrm flipV="1">
            <a:off x="960120" y="1303020"/>
            <a:ext cx="10046970" cy="1143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8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spc="-50" dirty="0">
                <a:solidFill>
                  <a:srgbClr val="C00000"/>
                </a:solidFill>
                <a:effectLst>
                  <a:outerShdw blurRad="38100" dist="38100" dir="2700000" algn="tl">
                    <a:srgbClr val="000000">
                      <a:alpha val="43137"/>
                    </a:srgbClr>
                  </a:outerShdw>
                </a:effectLst>
              </a:rPr>
              <a:t>Start with Goals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690688"/>
            <a:ext cx="8521557" cy="4486275"/>
          </a:xfrm>
        </p:spPr>
        <p:txBody>
          <a:bodyPr>
            <a:normAutofit/>
          </a:bodyPr>
          <a:lstStyle/>
          <a:p>
            <a:pPr marL="45720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What results do you want?  What returns  do you expect?  See above.</a:t>
            </a:r>
          </a:p>
          <a:p>
            <a:pPr marL="45720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Realistic</a:t>
            </a:r>
          </a:p>
          <a:p>
            <a:pPr marL="45720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Specific</a:t>
            </a:r>
          </a:p>
          <a:p>
            <a:pPr marL="45720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Measureable</a:t>
            </a:r>
          </a:p>
          <a:p>
            <a:pPr marL="0" indent="0">
              <a:buNone/>
            </a:pPr>
            <a:endParaRPr lang="en-US" dirty="0"/>
          </a:p>
        </p:txBody>
      </p:sp>
      <p:cxnSp>
        <p:nvCxnSpPr>
          <p:cNvPr id="5" name="Straight Connector 4"/>
          <p:cNvCxnSpPr/>
          <p:nvPr/>
        </p:nvCxnSpPr>
        <p:spPr>
          <a:xfrm flipV="1">
            <a:off x="1005840" y="1446001"/>
            <a:ext cx="10115550" cy="56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97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spc="-50" dirty="0">
                <a:solidFill>
                  <a:srgbClr val="C00000"/>
                </a:solidFill>
                <a:effectLst>
                  <a:outerShdw blurRad="38100" dist="38100" dir="2700000" algn="tl">
                    <a:srgbClr val="000000">
                      <a:alpha val="43137"/>
                    </a:srgbClr>
                  </a:outerShdw>
                </a:effectLst>
              </a:rPr>
              <a:t>Know and understand your target market</a:t>
            </a:r>
            <a:endParaRPr lang="en-US" sz="4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8" y="1690688"/>
            <a:ext cx="11353801" cy="4486275"/>
          </a:xfrm>
        </p:spPr>
        <p:txBody>
          <a:bodyPr>
            <a:normAutofit/>
          </a:bodyPr>
          <a:lstStyle/>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What do they want from you?</a:t>
            </a:r>
          </a:p>
          <a:p>
            <a:pPr marL="91440" lvl="0" indent="-274320">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What will help them succeed?</a:t>
            </a:r>
          </a:p>
          <a:p>
            <a:pPr>
              <a:spcBef>
                <a:spcPts val="1200"/>
              </a:spcBef>
              <a:spcAft>
                <a:spcPts val="200"/>
              </a:spcAft>
              <a:buClr>
                <a:srgbClr val="D37811"/>
              </a:buClr>
              <a:buSzPct val="100000"/>
            </a:pPr>
            <a:r>
              <a:rPr lang="en-US" sz="3500" b="1" dirty="0">
                <a:solidFill>
                  <a:srgbClr val="002060"/>
                </a:solidFill>
                <a:effectLst>
                  <a:outerShdw blurRad="38100" dist="38100" dir="2700000" algn="tl">
                    <a:srgbClr val="000000">
                      <a:alpha val="43137"/>
                    </a:srgbClr>
                  </a:outerShdw>
                </a:effectLst>
              </a:rPr>
              <a:t>What are they interested in (that relates to your industry)?</a:t>
            </a:r>
          </a:p>
          <a:p>
            <a:pPr marL="548640" lvl="1" indent="-274320">
              <a:spcBef>
                <a:spcPts val="1200"/>
              </a:spcBef>
              <a:spcAft>
                <a:spcPts val="200"/>
              </a:spcAft>
              <a:buClr>
                <a:srgbClr val="D37811"/>
              </a:buClr>
              <a:buSzPct val="100000"/>
            </a:pPr>
            <a:r>
              <a:rPr lang="en-US" sz="3100" b="1" dirty="0">
                <a:solidFill>
                  <a:srgbClr val="002060"/>
                </a:solidFill>
                <a:effectLst>
                  <a:outerShdw blurRad="38100" dist="38100" dir="2700000" algn="tl">
                    <a:srgbClr val="000000">
                      <a:alpha val="43137"/>
                    </a:srgbClr>
                  </a:outerShdw>
                </a:effectLst>
              </a:rPr>
              <a:t>Problems, concerns, issues</a:t>
            </a:r>
          </a:p>
          <a:p>
            <a:pPr marL="548640" lvl="1" indent="-274320">
              <a:spcBef>
                <a:spcPts val="1200"/>
              </a:spcBef>
              <a:spcAft>
                <a:spcPts val="200"/>
              </a:spcAft>
              <a:buClr>
                <a:srgbClr val="D37811"/>
              </a:buClr>
              <a:buSzPct val="100000"/>
            </a:pPr>
            <a:r>
              <a:rPr lang="en-US" sz="3100" b="1" dirty="0">
                <a:solidFill>
                  <a:srgbClr val="002060"/>
                </a:solidFill>
                <a:effectLst>
                  <a:outerShdw blurRad="38100" dist="38100" dir="2700000" algn="tl">
                    <a:srgbClr val="000000">
                      <a:alpha val="43137"/>
                    </a:srgbClr>
                  </a:outerShdw>
                </a:effectLst>
              </a:rPr>
              <a:t>Opportunities you can help them with</a:t>
            </a:r>
          </a:p>
          <a:p>
            <a:pPr marL="548640" lvl="1" indent="-274320">
              <a:spcBef>
                <a:spcPts val="1200"/>
              </a:spcBef>
              <a:spcAft>
                <a:spcPts val="200"/>
              </a:spcAft>
              <a:buClr>
                <a:srgbClr val="D37811"/>
              </a:buClr>
              <a:buSzPct val="100000"/>
            </a:pPr>
            <a:r>
              <a:rPr lang="en-US" sz="3100" b="1" dirty="0">
                <a:solidFill>
                  <a:srgbClr val="002060"/>
                </a:solidFill>
                <a:effectLst>
                  <a:outerShdw blurRad="38100" dist="38100" dir="2700000" algn="tl">
                    <a:srgbClr val="000000">
                      <a:alpha val="43137"/>
                    </a:srgbClr>
                  </a:outerShdw>
                </a:effectLst>
              </a:rPr>
              <a:t>Information they could use.</a:t>
            </a:r>
          </a:p>
          <a:p>
            <a:pPr marL="91440" lvl="0" indent="-274320">
              <a:spcBef>
                <a:spcPts val="1200"/>
              </a:spcBef>
              <a:spcAft>
                <a:spcPts val="200"/>
              </a:spcAft>
              <a:buClr>
                <a:srgbClr val="D37811"/>
              </a:buClr>
              <a:buSzPct val="100000"/>
            </a:pPr>
            <a:endParaRPr lang="en-US" sz="3500" b="1" dirty="0">
              <a:solidFill>
                <a:srgbClr val="002060"/>
              </a:solidFill>
            </a:endParaRPr>
          </a:p>
          <a:p>
            <a:pPr marL="91440" lvl="0" indent="-274320">
              <a:spcBef>
                <a:spcPts val="1200"/>
              </a:spcBef>
              <a:spcAft>
                <a:spcPts val="200"/>
              </a:spcAft>
              <a:buClr>
                <a:srgbClr val="D37811"/>
              </a:buClr>
              <a:buSzPct val="100000"/>
            </a:pPr>
            <a:endParaRPr lang="en-US" sz="3500" b="1" dirty="0">
              <a:solidFill>
                <a:srgbClr val="002060"/>
              </a:solidFill>
            </a:endParaRPr>
          </a:p>
          <a:p>
            <a:pPr marL="91440" lvl="0" indent="-274320">
              <a:spcBef>
                <a:spcPts val="1200"/>
              </a:spcBef>
              <a:spcAft>
                <a:spcPts val="200"/>
              </a:spcAft>
              <a:buClr>
                <a:srgbClr val="D37811"/>
              </a:buClr>
              <a:buSzPct val="100000"/>
            </a:pPr>
            <a:endParaRPr lang="en-US" sz="3500" b="1" dirty="0">
              <a:solidFill>
                <a:srgbClr val="002060"/>
              </a:solidFill>
            </a:endParaRPr>
          </a:p>
          <a:p>
            <a:pPr marL="0" indent="0">
              <a:buNone/>
            </a:pPr>
            <a:endParaRPr lang="en-US" dirty="0"/>
          </a:p>
        </p:txBody>
      </p:sp>
      <p:cxnSp>
        <p:nvCxnSpPr>
          <p:cNvPr id="5" name="Straight Connector 4"/>
          <p:cNvCxnSpPr/>
          <p:nvPr/>
        </p:nvCxnSpPr>
        <p:spPr>
          <a:xfrm>
            <a:off x="982980" y="1405890"/>
            <a:ext cx="10219653" cy="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29547"/>
      </p:ext>
    </p:extLst>
  </p:cSld>
  <p:clrMapOvr>
    <a:masterClrMapping/>
  </p:clrMapOvr>
</p:sld>
</file>

<file path=ppt/theme/theme1.xml><?xml version="1.0" encoding="utf-8"?>
<a:theme xmlns:a="http://schemas.openxmlformats.org/drawingml/2006/main" name="Office Theme">
  <a:themeElements>
    <a:clrScheme name="Custom 4">
      <a:dk1>
        <a:srgbClr val="000000"/>
      </a:dk1>
      <a:lt1>
        <a:sysClr val="window" lastClr="FFFFFF"/>
      </a:lt1>
      <a:dk2>
        <a:srgbClr val="637052"/>
      </a:dk2>
      <a:lt2>
        <a:srgbClr val="CCDDEA"/>
      </a:lt2>
      <a:accent1>
        <a:srgbClr val="D37811"/>
      </a:accent1>
      <a:accent2>
        <a:srgbClr val="6699C0"/>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DC Presentation Template.potx" id="{7C5D297D-1E1F-415B-B2F5-AAF0A0EE72F4}" vid="{5EC47743-3D01-49EE-A3F5-1F468BE9AAF1}"/>
    </a:ext>
  </a:extLst>
</a:theme>
</file>

<file path=docProps/app.xml><?xml version="1.0" encoding="utf-8"?>
<Properties xmlns="http://schemas.openxmlformats.org/officeDocument/2006/extended-properties" xmlns:vt="http://schemas.openxmlformats.org/officeDocument/2006/docPropsVTypes">
  <Template/>
  <TotalTime>7290</TotalTime>
  <Words>1489</Words>
  <Application>Microsoft Office PowerPoint</Application>
  <PresentationFormat>Widescreen</PresentationFormat>
  <Paragraphs>232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Comic Sans MS</vt:lpstr>
      <vt:lpstr>Wingdings</vt:lpstr>
      <vt:lpstr>Office Theme</vt:lpstr>
      <vt:lpstr>PowerPoint Presentation</vt:lpstr>
      <vt:lpstr>What is “engaging content”?</vt:lpstr>
      <vt:lpstr>A Working Definition:</vt:lpstr>
      <vt:lpstr>What is “content marketing”?</vt:lpstr>
      <vt:lpstr>What return should we expect?</vt:lpstr>
      <vt:lpstr>The Power of Words</vt:lpstr>
      <vt:lpstr>Creating Engaging Content, Step One: Make a Plan    </vt:lpstr>
      <vt:lpstr>Start with Goals</vt:lpstr>
      <vt:lpstr>Know and understand your target market</vt:lpstr>
      <vt:lpstr>Gathering intelligence on your target market</vt:lpstr>
      <vt:lpstr>Decide how you’re going to reach them</vt:lpstr>
      <vt:lpstr>Prepare a content calendar</vt:lpstr>
      <vt:lpstr>Decide how you will measure results</vt:lpstr>
      <vt:lpstr>Creating Content that Engages</vt:lpstr>
      <vt:lpstr>Some General Guidelines</vt:lpstr>
      <vt:lpstr>More General Guidelines</vt:lpstr>
      <vt:lpstr>What to Write About – Content Ideas</vt:lpstr>
      <vt:lpstr>King &amp; Prince Seafood on LinkedIn</vt:lpstr>
      <vt:lpstr>More Sources for Content Ideas</vt:lpstr>
      <vt:lpstr>PowerPoint Presentation</vt:lpstr>
      <vt:lpstr>PowerPoint Presentation</vt:lpstr>
      <vt:lpstr>How to Get Engagement</vt:lpstr>
      <vt:lpstr>OK, we have this catalog. It’s full of great ideas. It sells our products. But it’s a catalog.   People get catalogs all the time. They use them to line their trash cans.  How do we get people interested in our catalog?  </vt:lpstr>
      <vt:lpstr> https://www.youtube.com/watch?v=MOXQo7nURs0 </vt:lpstr>
      <vt:lpstr>                         Well How to Write Good</vt:lpstr>
      <vt:lpstr>PowerPoint Presentation</vt:lpstr>
      <vt:lpstr>A useful online tool:  The Hemingway Editor   http://www.hemingwayapp.com</vt:lpstr>
      <vt:lpstr>PowerPoint Presentation</vt:lpstr>
      <vt:lpstr>PowerPoint Presentation</vt:lpstr>
      <vt:lpstr>Some Writing Tips and Ideas</vt:lpstr>
      <vt:lpstr>More Writing Tips and Ideas</vt:lpstr>
      <vt:lpstr>If you’re serious about writing…</vt:lpstr>
      <vt:lpstr>More Resources about Engaging Content</vt:lpstr>
      <vt:lpstr>More Resources about Engaging Content</vt:lpstr>
      <vt:lpstr>More Resources about Engaging Content</vt:lpstr>
      <vt:lpstr>More Resources about Engaging Content</vt:lpstr>
      <vt:lpstr>More Resources about Engaging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JohnW</dc:creator>
  <cp:lastModifiedBy>John Waters</cp:lastModifiedBy>
  <cp:revision>125</cp:revision>
  <dcterms:created xsi:type="dcterms:W3CDTF">2016-02-24T17:25:49Z</dcterms:created>
  <dcterms:modified xsi:type="dcterms:W3CDTF">2023-12-03T21:53:01Z</dcterms:modified>
</cp:coreProperties>
</file>